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6" r:id="rId4"/>
  </p:sld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8A0"/>
    <a:srgbClr val="006699"/>
    <a:srgbClr val="344529"/>
    <a:srgbClr val="2B3922"/>
    <a:srgbClr val="2E3722"/>
    <a:srgbClr val="FCF7F1"/>
    <a:srgbClr val="B8D233"/>
    <a:srgbClr val="5CC6D6"/>
    <a:srgbClr val="F8D22F"/>
    <a:srgbClr val="F03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5" d="100"/>
          <a:sy n="85" d="100"/>
        </p:scale>
        <p:origin x="-5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A817F-38AE-462C-B306-05AC7FF5D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B1494-1023-4FA5-AC45-6539C0B82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1C956-4A2B-4C7E-B848-232DD67BA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0F724-2618-4A88-B938-137227A0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2D1D-7ADA-408A-A07F-74F78287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D9C8-DADA-4EBC-8485-A2E153B34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DA76D-8D9B-49C4-AA30-0EE35E7D8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9DE97-34AC-41A5-95BC-F2F7F8A21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5DBC3-AFD0-4DCE-B0C3-3A7AC9896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BCDD5-E9B8-4598-9732-B704DC51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1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692F95-EB0D-49C7-8F50-87336C348A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4EA5D0-A54F-4B33-AF97-0C5CAA4F1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4B521-B930-44A9-8D5A-2483A346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DA088-D763-4EE3-B280-E7B9EB97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F5433-5ED5-4C25-9E5E-635F722D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1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E723A-B4F1-4E7A-BA0A-3F78497B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0A222-AB8B-4BAA-8141-A11B32568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08277-BA48-4C1E-88AC-B179FBE2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447AD-D9FC-46A5-8E1B-43DB89FB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FABA1-3F4E-4C71-95F3-906CFCA7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8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AC38A-6ED9-4F67-9C5A-A1BC5F531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7D8A2-E985-4DF7-AE6D-56510B3E0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A9BD7-DBD6-4D54-B28C-7853D948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6D897-849D-4E2E-8A5C-86485465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6609D-90D1-4F29-A1C8-9C2AF691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67796-C866-415F-B036-2D45BB4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C5A72-A6A8-4910-B504-A4D4C92D8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2F1D5-90AA-49C5-BEE1-333B6E798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38A3F-3B4F-43DF-B46F-169D3F53C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64F22-793C-4906-9847-BF85859B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31CCD-109B-4F84-B125-15D483D5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0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293BB-E1BD-440F-8A1C-F883B007A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5D43F-8E54-4CF6-817C-275AE7A04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E5622-9725-428F-8005-A40D87C90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7C67B9-186F-4A31-9D85-6EBAA5026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2B3F4-ED95-4B68-8B6C-1C5447C101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E82BF2-5DAC-43A7-8B60-0702E01D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16C9DF-A303-46F4-BEAD-2263DF28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E83A04-8409-4AD3-BCB9-413825487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3290-C2DC-43EA-9BAC-030C0AA93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E0826-5E1C-408D-860B-BF77583B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B22400-C632-4DFE-91BC-2F979C0BC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20F2F-A486-4B22-AD09-88B9F5166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3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F64A7-DBA8-4EF2-A315-B07AD03E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A61659-03CF-4085-B578-6F74E4198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84B2E-0A15-4129-8356-B3EA5DE6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2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34AF3-31DA-41B3-8811-62B210D7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C8FE0-5F0E-4B28-9B59-F90A52C5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32D1E-623A-44CF-AA01-6A796C1D8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C90E4-5E5A-40D3-91FA-6D251D0F3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01522-37B4-482E-AF45-925EF27DC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C9CF5-8E35-466B-937E-4877A3F02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27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389AD-C774-4687-AF8D-62093BD6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7B3FC-DA02-464F-B2C3-CFF5E92E6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7C254-0518-42AA-96AB-79B041681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DE705-BDC4-4005-B123-AB8F76DC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4/21/2021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73015-9C88-4A39-BE96-3ECA1924E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1F632-D649-4D21-8717-397F74109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2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54073D-AA1F-4189-9406-89C09B7F8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3F84C9-71C7-425B-8101-A3C64D67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AA62E-3A37-4ADA-B75C-22FC2414A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179AC-9BE5-4108-AE02-0EA416A01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A4C88-DC5D-4B78-AFAF-890E99C4B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408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428" y="295836"/>
            <a:ext cx="8186866" cy="138056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MOAR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3488A0"/>
                </a:solidFill>
              </a:rPr>
              <a:t>2021-2022 </a:t>
            </a:r>
            <a:r>
              <a:rPr lang="en-US" b="1" dirty="0">
                <a:solidFill>
                  <a:srgbClr val="7030A0"/>
                </a:solidFill>
              </a:rPr>
              <a:t>Policy Priorities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835" y="1676401"/>
            <a:ext cx="8014447" cy="488576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lnSpc>
                <a:spcPct val="0"/>
              </a:lnSpc>
              <a:buNone/>
            </a:pPr>
            <a:r>
              <a:rPr lang="en-US" sz="1200" b="1" dirty="0"/>
              <a:t>                                                          </a:t>
            </a:r>
            <a:r>
              <a:rPr lang="en-US" sz="1200" b="1" dirty="0">
                <a:solidFill>
                  <a:srgbClr val="006699"/>
                </a:solidFill>
              </a:rPr>
              <a:t>Moving from Overdose Tragedy to Destination Recovery </a:t>
            </a:r>
          </a:p>
          <a:p>
            <a:pPr marL="0" indent="0">
              <a:lnSpc>
                <a:spcPct val="0"/>
              </a:lnSpc>
              <a:buNone/>
            </a:pPr>
            <a:r>
              <a:rPr lang="en-US" sz="1200" b="1" dirty="0">
                <a:solidFill>
                  <a:srgbClr val="006699"/>
                </a:solidFill>
              </a:rPr>
              <a:t>                             During COVID’s Isolation there were 1141 Confirmed Opioid Overdose Related Deaths </a:t>
            </a:r>
            <a:r>
              <a:rPr lang="en-US" sz="1200" dirty="0">
                <a:solidFill>
                  <a:srgbClr val="006699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200" b="1" kern="1200" dirty="0">
                <a:solidFill>
                  <a:srgbClr val="7030A0"/>
                </a:solidFill>
                <a:effectLst/>
                <a:latin typeface="+mn-lt"/>
                <a:ea typeface="+mn-ea"/>
                <a:cs typeface="+mn-cs"/>
              </a:rPr>
              <a:t>             Black non-Latinx and Latinx males experienced increased opioid-related overdose death rates from 2018 to 2019</a:t>
            </a:r>
            <a:endParaRPr lang="en-US" sz="1200" b="1" dirty="0">
              <a:solidFill>
                <a:srgbClr val="7030A0"/>
              </a:solidFill>
            </a:endParaRPr>
          </a:p>
          <a:p>
            <a:r>
              <a:rPr lang="en-US" sz="1200" b="1" dirty="0">
                <a:solidFill>
                  <a:srgbClr val="7030A0"/>
                </a:solidFill>
              </a:rPr>
              <a:t>Increasing Quality and Quantity of Peer to Peer Recovery Support Services </a:t>
            </a:r>
          </a:p>
          <a:p>
            <a:pPr marL="857250" lvl="2" indent="-171450"/>
            <a:r>
              <a:rPr lang="en-US" sz="1200" dirty="0">
                <a:solidFill>
                  <a:srgbClr val="3488A0"/>
                </a:solidFill>
              </a:rPr>
              <a:t> </a:t>
            </a:r>
            <a:r>
              <a:rPr lang="en-US" sz="1200" b="1" dirty="0">
                <a:solidFill>
                  <a:srgbClr val="3488A0"/>
                </a:solidFill>
              </a:rPr>
              <a:t>Act Relative to Recovery Coaching –  MA legislature H2382/S1452 to maintain recovery coaching fidelity</a:t>
            </a:r>
          </a:p>
          <a:p>
            <a:pPr marL="857250" lvl="2" indent="-171450"/>
            <a:r>
              <a:rPr lang="en-US" sz="1200" b="1" dirty="0">
                <a:solidFill>
                  <a:srgbClr val="3488A0"/>
                </a:solidFill>
              </a:rPr>
              <a:t>5 more Peer Recovery Centers –  Move from 26 to 31 centers to offer valued community support, involvement</a:t>
            </a:r>
          </a:p>
          <a:p>
            <a:r>
              <a:rPr lang="en-US" sz="1200" b="1" dirty="0">
                <a:solidFill>
                  <a:srgbClr val="7030A0"/>
                </a:solidFill>
              </a:rPr>
              <a:t>Filling The Continuum of Care Gaps with Ethical Standards of Care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Low Threshold Housing  to reduce homelessness, overdose deaths, improve health outcomes, and health equity</a:t>
            </a:r>
            <a:endParaRPr lang="en-US" sz="1200" b="1" dirty="0">
              <a:solidFill>
                <a:srgbClr val="3488A0"/>
              </a:solidFill>
              <a:cs typeface="Calibri"/>
            </a:endParaRP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Access to Recovery for comprehensive care coordination for post incarceration, pregnant women, and US Veterans.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Maintaining the 9 New Family Recovery Residential Services so parenting caregivers and children can all receive recovery  support 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Enhancing </a:t>
            </a:r>
            <a:r>
              <a:rPr lang="en-US" sz="1200" b="1">
                <a:solidFill>
                  <a:srgbClr val="3488A0"/>
                </a:solidFill>
              </a:rPr>
              <a:t>Necessary Workforce </a:t>
            </a:r>
            <a:r>
              <a:rPr lang="en-US" sz="1200" b="1" dirty="0">
                <a:solidFill>
                  <a:srgbClr val="3488A0"/>
                </a:solidFill>
              </a:rPr>
              <a:t>Opportunities by supporting Mass Rehab Interagency Agreement and Recruitment Strategy with educational and vocational institutions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Mobile and Outpatient Support for the Deaf and Hard of Hearing Community 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Act for Full Spectrum of Treatment- MA legislature H2116/S1292 for 30 days of medically necessary insurance coverage deemed by treating provider</a:t>
            </a:r>
          </a:p>
          <a:p>
            <a:pPr marL="514350" lvl="1" indent="-285750"/>
            <a:r>
              <a:rPr lang="en-US" sz="1200" b="1" dirty="0">
                <a:solidFill>
                  <a:srgbClr val="3488A0"/>
                </a:solidFill>
              </a:rPr>
              <a:t>The Sackler Act, US Congress HR 2096,</a:t>
            </a:r>
            <a:r>
              <a:rPr lang="en-US" sz="1200" b="1" dirty="0">
                <a:solidFill>
                  <a:srgbClr val="3488A0"/>
                </a:solidFill>
                <a:effectLst/>
                <a:ea typeface="Times New Roman" panose="02020603050405020304" pitchFamily="18" charset="0"/>
              </a:rPr>
              <a:t> This would prevent non-debtors, like the Sackler family, from using bankruptcy proceedings to be released from lawsuits brought by government entities</a:t>
            </a:r>
            <a:r>
              <a:rPr lang="en-US" sz="1200" b="1" dirty="0">
                <a:solidFill>
                  <a:srgbClr val="3488A0"/>
                </a:solidFill>
              </a:rPr>
              <a:t> </a:t>
            </a:r>
          </a:p>
          <a:p>
            <a:pPr marL="228600" lvl="1" indent="0" algn="ctr">
              <a:buNone/>
            </a:pPr>
            <a:r>
              <a:rPr lang="en-US" sz="1200" b="1" dirty="0">
                <a:solidFill>
                  <a:srgbClr val="7030A0"/>
                </a:solidFill>
                <a:ea typeface="Calibri" panose="020F0502020204030204" pitchFamily="34" charset="0"/>
              </a:rPr>
              <a:t>Through DEI consultation, </a:t>
            </a:r>
            <a:r>
              <a:rPr lang="en-US" sz="1200" b="1" dirty="0">
                <a:solidFill>
                  <a:srgbClr val="3488A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MOAR</a:t>
            </a:r>
            <a:r>
              <a:rPr lang="en-US" sz="1200" b="1" dirty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US" sz="1200" b="1" dirty="0">
                <a:solidFill>
                  <a:srgbClr val="7030A0"/>
                </a:solidFill>
                <a:ea typeface="Calibri" panose="020F0502020204030204" pitchFamily="34" charset="0"/>
              </a:rPr>
              <a:t>is moving to address </a:t>
            </a:r>
            <a:r>
              <a:rPr lang="en-US" sz="1200" b="1" dirty="0">
                <a:solidFill>
                  <a:srgbClr val="7030A0"/>
                </a:solidFill>
                <a:effectLst/>
                <a:ea typeface="Calibri" panose="020F0502020204030204" pitchFamily="34" charset="0"/>
              </a:rPr>
              <a:t>social and racial inequities and the impact institutional racism has on the cycle of poverty, criminal injustices, and access to treatment and recovery.</a:t>
            </a:r>
            <a:endParaRPr lang="en-US" sz="1200" b="1" dirty="0">
              <a:solidFill>
                <a:srgbClr val="7030A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1F4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6B36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25CC5-B755-4B9C-AA48-90AD8CAABF6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262687"/>
            <a:ext cx="1462088" cy="33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19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137320d1-5054-48be-a2f4-9433431fca5b" xsi:nil="true"/>
    <Department xmlns="137320d1-5054-48be-a2f4-9433431fca5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71768A8894834991A55E782EF20B42" ma:contentTypeVersion="14" ma:contentTypeDescription="Create a new document." ma:contentTypeScope="" ma:versionID="901742dca7a1c167205f55656dab3e0d">
  <xsd:schema xmlns:xsd="http://www.w3.org/2001/XMLSchema" xmlns:xs="http://www.w3.org/2001/XMLSchema" xmlns:p="http://schemas.microsoft.com/office/2006/metadata/properties" xmlns:ns2="137320d1-5054-48be-a2f4-9433431fca5b" xmlns:ns3="d58a4e75-da0c-4f2a-b803-2dd25b4535bd" targetNamespace="http://schemas.microsoft.com/office/2006/metadata/properties" ma:root="true" ma:fieldsID="6db401adff2a4ca7ff3151a5957fa82c" ns2:_="" ns3:_="">
    <xsd:import namespace="137320d1-5054-48be-a2f4-9433431fca5b"/>
    <xsd:import namespace="d58a4e75-da0c-4f2a-b803-2dd25b4535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epartment" minOccurs="0"/>
                <xsd:element ref="ns2:Project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320d1-5054-48be-a2f4-9433431fca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epartment" ma:index="10" nillable="true" ma:displayName="Department" ma:internalName="Department">
      <xsd:simpleType>
        <xsd:restriction base="dms:Text">
          <xsd:maxLength value="255"/>
        </xsd:restriction>
      </xsd:simpleType>
    </xsd:element>
    <xsd:element name="Project" ma:index="11" nillable="true" ma:displayName="Project" ma:internalName="Project">
      <xsd:simpleType>
        <xsd:restriction base="dms:Text">
          <xsd:maxLength value="255"/>
        </xsd:restriction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a4e75-da0c-4f2a-b803-2dd25b4535b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CA84DB-1B3D-4B1F-B369-0E432F523F7F}">
  <ds:schemaRefs>
    <ds:schemaRef ds:uri="http://schemas.microsoft.com/office/2006/documentManagement/types"/>
    <ds:schemaRef ds:uri="http://schemas.openxmlformats.org/package/2006/metadata/core-properties"/>
    <ds:schemaRef ds:uri="d58a4e75-da0c-4f2a-b803-2dd25b4535bd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137320d1-5054-48be-a2f4-9433431fca5b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08B1C76-C2BC-4AB5-96E2-E23F76BEC1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7320d1-5054-48be-a2f4-9433431fca5b"/>
    <ds:schemaRef ds:uri="d58a4e75-da0c-4f2a-b803-2dd25b4535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75312C-6FB2-4068-A215-1237FE99A7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MOAR 2021-2022 Policy Priorities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MPHA Top Priorities - 2021</dc:title>
  <dc:creator/>
  <cp:lastModifiedBy/>
  <cp:revision>5</cp:revision>
  <dcterms:created xsi:type="dcterms:W3CDTF">2021-04-21T12:31:33Z</dcterms:created>
  <dcterms:modified xsi:type="dcterms:W3CDTF">2021-04-22T02:31:34Z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0x010100D471768A8894834991A55E782EF20B42</vt:lpwstr>
  </property>
</Properties>
</file>