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2" r:id="rId2"/>
    <p:sldMasterId id="2147483660" r:id="rId3"/>
    <p:sldMasterId id="2147483656" r:id="rId4"/>
  </p:sldMasterIdLst>
  <p:notesMasterIdLst>
    <p:notesMasterId r:id="rId15"/>
  </p:notesMasterIdLst>
  <p:sldIdLst>
    <p:sldId id="593" r:id="rId5"/>
    <p:sldId id="556" r:id="rId6"/>
    <p:sldId id="558" r:id="rId7"/>
    <p:sldId id="566" r:id="rId8"/>
    <p:sldId id="592" r:id="rId9"/>
    <p:sldId id="594" r:id="rId10"/>
    <p:sldId id="575" r:id="rId11"/>
    <p:sldId id="577" r:id="rId12"/>
    <p:sldId id="576" r:id="rId13"/>
    <p:sldId id="581" r:id="rId1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pos="4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6A6C"/>
    <a:srgbClr val="7B3081"/>
    <a:srgbClr val="AAB1BC"/>
    <a:srgbClr val="898989"/>
    <a:srgbClr val="6720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624" autoAdjust="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1296" y="96"/>
      </p:cViewPr>
      <p:guideLst>
        <p:guide orient="horz" pos="2161"/>
        <p:guide orient="horz" pos="2160"/>
        <p:guide pos="4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1879CB-A3B1-4E17-940A-174DE508E0F1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EBD9453-DF68-4B3A-AC6F-4887E41C7926}">
      <dgm:prSet custT="1"/>
      <dgm:spPr/>
      <dgm:t>
        <a:bodyPr/>
        <a:lstStyle/>
        <a:p>
          <a:r>
            <a:rPr lang="en-US" sz="1800" dirty="0"/>
            <a:t>Historically addiction treatment has been viewed as a personality defect, a moral failing, a lack of willpower</a:t>
          </a:r>
        </a:p>
      </dgm:t>
    </dgm:pt>
    <dgm:pt modelId="{43B03558-0053-4B48-9074-37165AC50002}" type="parTrans" cxnId="{443CC5DD-828C-4D4B-8439-EDB3AE38AFDC}">
      <dgm:prSet/>
      <dgm:spPr/>
      <dgm:t>
        <a:bodyPr/>
        <a:lstStyle/>
        <a:p>
          <a:endParaRPr lang="en-US"/>
        </a:p>
      </dgm:t>
    </dgm:pt>
    <dgm:pt modelId="{8D4E8A84-4ABF-4049-90CB-7D1A453057AF}" type="sibTrans" cxnId="{443CC5DD-828C-4D4B-8439-EDB3AE38AFDC}">
      <dgm:prSet/>
      <dgm:spPr/>
      <dgm:t>
        <a:bodyPr/>
        <a:lstStyle/>
        <a:p>
          <a:endParaRPr lang="en-US"/>
        </a:p>
      </dgm:t>
    </dgm:pt>
    <dgm:pt modelId="{53D51B36-F107-438D-95EC-A8FED41BA7B8}">
      <dgm:prSet custT="1"/>
      <dgm:spPr/>
      <dgm:t>
        <a:bodyPr/>
        <a:lstStyle/>
        <a:p>
          <a:r>
            <a:rPr lang="en-US" sz="1800" dirty="0"/>
            <a:t>This </a:t>
          </a:r>
          <a:r>
            <a:rPr lang="en-US" sz="2000" dirty="0"/>
            <a:t>perspective</a:t>
          </a:r>
          <a:r>
            <a:rPr lang="en-US" sz="1800" dirty="0"/>
            <a:t> required the individual to “prove” readiness for treatment</a:t>
          </a:r>
        </a:p>
      </dgm:t>
    </dgm:pt>
    <dgm:pt modelId="{788DF066-E316-4811-A0BC-85AC88FC2239}" type="parTrans" cxnId="{5228C945-2F57-429D-A98B-4A5361B00834}">
      <dgm:prSet/>
      <dgm:spPr/>
      <dgm:t>
        <a:bodyPr/>
        <a:lstStyle/>
        <a:p>
          <a:endParaRPr lang="en-US"/>
        </a:p>
      </dgm:t>
    </dgm:pt>
    <dgm:pt modelId="{D05CBCC5-5484-4FF5-9C8D-D3783EA3F783}" type="sibTrans" cxnId="{5228C945-2F57-429D-A98B-4A5361B00834}">
      <dgm:prSet/>
      <dgm:spPr/>
      <dgm:t>
        <a:bodyPr/>
        <a:lstStyle/>
        <a:p>
          <a:endParaRPr lang="en-US"/>
        </a:p>
      </dgm:t>
    </dgm:pt>
    <dgm:pt modelId="{EB70146C-6089-4DD2-9463-FE945BC51679}">
      <dgm:prSet custT="1"/>
      <dgm:spPr/>
      <dgm:t>
        <a:bodyPr/>
        <a:lstStyle/>
        <a:p>
          <a:r>
            <a:rPr lang="en-US" sz="1800" dirty="0"/>
            <a:t>It has been common to insert application processes, and multiple steps before providing care</a:t>
          </a:r>
        </a:p>
      </dgm:t>
    </dgm:pt>
    <dgm:pt modelId="{2DDCF6EB-491A-4858-9F2E-F6599DBBEC9B}" type="parTrans" cxnId="{166F80DA-D631-4655-B21A-F8CCBD13B264}">
      <dgm:prSet/>
      <dgm:spPr/>
      <dgm:t>
        <a:bodyPr/>
        <a:lstStyle/>
        <a:p>
          <a:endParaRPr lang="en-US"/>
        </a:p>
      </dgm:t>
    </dgm:pt>
    <dgm:pt modelId="{A30DB81E-8FD5-4B01-B895-8FFBDF813E27}" type="sibTrans" cxnId="{166F80DA-D631-4655-B21A-F8CCBD13B264}">
      <dgm:prSet/>
      <dgm:spPr/>
      <dgm:t>
        <a:bodyPr/>
        <a:lstStyle/>
        <a:p>
          <a:endParaRPr lang="en-US"/>
        </a:p>
      </dgm:t>
    </dgm:pt>
    <dgm:pt modelId="{F6F38BFA-4023-472C-9DD0-FCB7D10F7425}">
      <dgm:prSet custT="1"/>
      <dgm:spPr/>
      <dgm:t>
        <a:bodyPr/>
        <a:lstStyle/>
        <a:p>
          <a:r>
            <a:rPr lang="en-US" sz="1800" dirty="0"/>
            <a:t>This has often been applied to accessing medication treatment</a:t>
          </a:r>
        </a:p>
      </dgm:t>
    </dgm:pt>
    <dgm:pt modelId="{1850FF51-D5F9-4A43-BC2D-97581DC9FB2B}" type="parTrans" cxnId="{1BD08E61-BF9C-441B-B77B-550A7CEE228F}">
      <dgm:prSet/>
      <dgm:spPr/>
      <dgm:t>
        <a:bodyPr/>
        <a:lstStyle/>
        <a:p>
          <a:endParaRPr lang="en-US"/>
        </a:p>
      </dgm:t>
    </dgm:pt>
    <dgm:pt modelId="{0E0B727B-0F06-44B3-BCF8-542AE7B7C2B8}" type="sibTrans" cxnId="{1BD08E61-BF9C-441B-B77B-550A7CEE228F}">
      <dgm:prSet/>
      <dgm:spPr/>
      <dgm:t>
        <a:bodyPr/>
        <a:lstStyle/>
        <a:p>
          <a:endParaRPr lang="en-US"/>
        </a:p>
      </dgm:t>
    </dgm:pt>
    <dgm:pt modelId="{DBAD3786-D4B1-4484-B179-592D6F9378F7}">
      <dgm:prSet custT="1"/>
      <dgm:spPr/>
      <dgm:t>
        <a:bodyPr/>
        <a:lstStyle/>
        <a:p>
          <a:r>
            <a:rPr lang="en-US" sz="1800" dirty="0">
              <a:solidFill>
                <a:srgbClr val="FFFF00"/>
              </a:solidFill>
            </a:rPr>
            <a:t>Can you think of any other life saving medical treatment that you have to prove worthiness to begin?</a:t>
          </a:r>
        </a:p>
      </dgm:t>
    </dgm:pt>
    <dgm:pt modelId="{ACA5FCF0-4B51-448C-8815-39E31D5ABDF2}" type="parTrans" cxnId="{B14FFD5F-89F3-478F-A352-56ED66A7C7E9}">
      <dgm:prSet/>
      <dgm:spPr/>
      <dgm:t>
        <a:bodyPr/>
        <a:lstStyle/>
        <a:p>
          <a:endParaRPr lang="en-US"/>
        </a:p>
      </dgm:t>
    </dgm:pt>
    <dgm:pt modelId="{1752A30C-37E8-497C-A09D-592B11C1E2E6}" type="sibTrans" cxnId="{B14FFD5F-89F3-478F-A352-56ED66A7C7E9}">
      <dgm:prSet/>
      <dgm:spPr/>
      <dgm:t>
        <a:bodyPr/>
        <a:lstStyle/>
        <a:p>
          <a:endParaRPr lang="en-US"/>
        </a:p>
      </dgm:t>
    </dgm:pt>
    <dgm:pt modelId="{CCCC5D96-161B-4284-A4EC-99DAF4E730EC}" type="pres">
      <dgm:prSet presAssocID="{AA1879CB-A3B1-4E17-940A-174DE508E0F1}" presName="outerComposite" presStyleCnt="0">
        <dgm:presLayoutVars>
          <dgm:chMax val="5"/>
          <dgm:dir/>
          <dgm:resizeHandles val="exact"/>
        </dgm:presLayoutVars>
      </dgm:prSet>
      <dgm:spPr/>
    </dgm:pt>
    <dgm:pt modelId="{C3D895BF-E043-45EC-8160-4EF6D082B275}" type="pres">
      <dgm:prSet presAssocID="{AA1879CB-A3B1-4E17-940A-174DE508E0F1}" presName="dummyMaxCanvas" presStyleCnt="0">
        <dgm:presLayoutVars/>
      </dgm:prSet>
      <dgm:spPr/>
    </dgm:pt>
    <dgm:pt modelId="{15C8B495-720A-4DD9-8E0E-CB1F2DDD948B}" type="pres">
      <dgm:prSet presAssocID="{AA1879CB-A3B1-4E17-940A-174DE508E0F1}" presName="FiveNodes_1" presStyleLbl="node1" presStyleIdx="0" presStyleCnt="5">
        <dgm:presLayoutVars>
          <dgm:bulletEnabled val="1"/>
        </dgm:presLayoutVars>
      </dgm:prSet>
      <dgm:spPr/>
    </dgm:pt>
    <dgm:pt modelId="{4657DCA1-9D32-4F46-A884-688807269484}" type="pres">
      <dgm:prSet presAssocID="{AA1879CB-A3B1-4E17-940A-174DE508E0F1}" presName="FiveNodes_2" presStyleLbl="node1" presStyleIdx="1" presStyleCnt="5">
        <dgm:presLayoutVars>
          <dgm:bulletEnabled val="1"/>
        </dgm:presLayoutVars>
      </dgm:prSet>
      <dgm:spPr/>
    </dgm:pt>
    <dgm:pt modelId="{D83CD569-253C-4C52-83E4-53FC05358A57}" type="pres">
      <dgm:prSet presAssocID="{AA1879CB-A3B1-4E17-940A-174DE508E0F1}" presName="FiveNodes_3" presStyleLbl="node1" presStyleIdx="2" presStyleCnt="5">
        <dgm:presLayoutVars>
          <dgm:bulletEnabled val="1"/>
        </dgm:presLayoutVars>
      </dgm:prSet>
      <dgm:spPr/>
    </dgm:pt>
    <dgm:pt modelId="{0997989A-409F-43B0-980A-4AD57AB75DE3}" type="pres">
      <dgm:prSet presAssocID="{AA1879CB-A3B1-4E17-940A-174DE508E0F1}" presName="FiveNodes_4" presStyleLbl="node1" presStyleIdx="3" presStyleCnt="5">
        <dgm:presLayoutVars>
          <dgm:bulletEnabled val="1"/>
        </dgm:presLayoutVars>
      </dgm:prSet>
      <dgm:spPr/>
    </dgm:pt>
    <dgm:pt modelId="{6299B580-A22C-420B-9EA0-61ED35AF7644}" type="pres">
      <dgm:prSet presAssocID="{AA1879CB-A3B1-4E17-940A-174DE508E0F1}" presName="FiveNodes_5" presStyleLbl="node1" presStyleIdx="4" presStyleCnt="5">
        <dgm:presLayoutVars>
          <dgm:bulletEnabled val="1"/>
        </dgm:presLayoutVars>
      </dgm:prSet>
      <dgm:spPr/>
    </dgm:pt>
    <dgm:pt modelId="{39863C16-3042-4501-8AC4-A1967DC9E9A2}" type="pres">
      <dgm:prSet presAssocID="{AA1879CB-A3B1-4E17-940A-174DE508E0F1}" presName="FiveConn_1-2" presStyleLbl="fgAccFollowNode1" presStyleIdx="0" presStyleCnt="4">
        <dgm:presLayoutVars>
          <dgm:bulletEnabled val="1"/>
        </dgm:presLayoutVars>
      </dgm:prSet>
      <dgm:spPr/>
    </dgm:pt>
    <dgm:pt modelId="{42390CB4-32BB-4646-B110-CAEDA08F1611}" type="pres">
      <dgm:prSet presAssocID="{AA1879CB-A3B1-4E17-940A-174DE508E0F1}" presName="FiveConn_2-3" presStyleLbl="fgAccFollowNode1" presStyleIdx="1" presStyleCnt="4">
        <dgm:presLayoutVars>
          <dgm:bulletEnabled val="1"/>
        </dgm:presLayoutVars>
      </dgm:prSet>
      <dgm:spPr/>
    </dgm:pt>
    <dgm:pt modelId="{04549C22-CE37-4846-97C7-E242DBCF0E85}" type="pres">
      <dgm:prSet presAssocID="{AA1879CB-A3B1-4E17-940A-174DE508E0F1}" presName="FiveConn_3-4" presStyleLbl="fgAccFollowNode1" presStyleIdx="2" presStyleCnt="4">
        <dgm:presLayoutVars>
          <dgm:bulletEnabled val="1"/>
        </dgm:presLayoutVars>
      </dgm:prSet>
      <dgm:spPr/>
    </dgm:pt>
    <dgm:pt modelId="{D1A73562-441E-4723-B68B-C8D504548677}" type="pres">
      <dgm:prSet presAssocID="{AA1879CB-A3B1-4E17-940A-174DE508E0F1}" presName="FiveConn_4-5" presStyleLbl="fgAccFollowNode1" presStyleIdx="3" presStyleCnt="4">
        <dgm:presLayoutVars>
          <dgm:bulletEnabled val="1"/>
        </dgm:presLayoutVars>
      </dgm:prSet>
      <dgm:spPr/>
    </dgm:pt>
    <dgm:pt modelId="{0CAD2C8E-3207-4A86-850E-E5D942115105}" type="pres">
      <dgm:prSet presAssocID="{AA1879CB-A3B1-4E17-940A-174DE508E0F1}" presName="FiveNodes_1_text" presStyleLbl="node1" presStyleIdx="4" presStyleCnt="5">
        <dgm:presLayoutVars>
          <dgm:bulletEnabled val="1"/>
        </dgm:presLayoutVars>
      </dgm:prSet>
      <dgm:spPr/>
    </dgm:pt>
    <dgm:pt modelId="{DDA1299C-4D0D-4754-AF78-69FFDF4CD9B4}" type="pres">
      <dgm:prSet presAssocID="{AA1879CB-A3B1-4E17-940A-174DE508E0F1}" presName="FiveNodes_2_text" presStyleLbl="node1" presStyleIdx="4" presStyleCnt="5">
        <dgm:presLayoutVars>
          <dgm:bulletEnabled val="1"/>
        </dgm:presLayoutVars>
      </dgm:prSet>
      <dgm:spPr/>
    </dgm:pt>
    <dgm:pt modelId="{9E66C21F-C897-4EAB-BBFD-989078CFFCF6}" type="pres">
      <dgm:prSet presAssocID="{AA1879CB-A3B1-4E17-940A-174DE508E0F1}" presName="FiveNodes_3_text" presStyleLbl="node1" presStyleIdx="4" presStyleCnt="5">
        <dgm:presLayoutVars>
          <dgm:bulletEnabled val="1"/>
        </dgm:presLayoutVars>
      </dgm:prSet>
      <dgm:spPr/>
    </dgm:pt>
    <dgm:pt modelId="{C2B1D879-BD1B-477C-A9E0-3D18D663B016}" type="pres">
      <dgm:prSet presAssocID="{AA1879CB-A3B1-4E17-940A-174DE508E0F1}" presName="FiveNodes_4_text" presStyleLbl="node1" presStyleIdx="4" presStyleCnt="5">
        <dgm:presLayoutVars>
          <dgm:bulletEnabled val="1"/>
        </dgm:presLayoutVars>
      </dgm:prSet>
      <dgm:spPr/>
    </dgm:pt>
    <dgm:pt modelId="{A1F05E4D-B871-4C0F-A40F-062AF465C3C0}" type="pres">
      <dgm:prSet presAssocID="{AA1879CB-A3B1-4E17-940A-174DE508E0F1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150F6D02-6AFB-4DCF-B28C-5F464B9399ED}" type="presOf" srcId="{EB70146C-6089-4DD2-9463-FE945BC51679}" destId="{9E66C21F-C897-4EAB-BBFD-989078CFFCF6}" srcOrd="1" destOrd="0" presId="urn:microsoft.com/office/officeart/2005/8/layout/vProcess5"/>
    <dgm:cxn modelId="{200D7C15-E42D-423B-BAFB-DE401C7FE6E3}" type="presOf" srcId="{F6F38BFA-4023-472C-9DD0-FCB7D10F7425}" destId="{0997989A-409F-43B0-980A-4AD57AB75DE3}" srcOrd="0" destOrd="0" presId="urn:microsoft.com/office/officeart/2005/8/layout/vProcess5"/>
    <dgm:cxn modelId="{6D06312B-0935-4C4A-A2D6-DE39792C291B}" type="presOf" srcId="{DBAD3786-D4B1-4484-B179-592D6F9378F7}" destId="{A1F05E4D-B871-4C0F-A40F-062AF465C3C0}" srcOrd="1" destOrd="0" presId="urn:microsoft.com/office/officeart/2005/8/layout/vProcess5"/>
    <dgm:cxn modelId="{B14FFD5F-89F3-478F-A352-56ED66A7C7E9}" srcId="{AA1879CB-A3B1-4E17-940A-174DE508E0F1}" destId="{DBAD3786-D4B1-4484-B179-592D6F9378F7}" srcOrd="4" destOrd="0" parTransId="{ACA5FCF0-4B51-448C-8815-39E31D5ABDF2}" sibTransId="{1752A30C-37E8-497C-A09D-592B11C1E2E6}"/>
    <dgm:cxn modelId="{1CE15541-565B-40C1-878B-247AFACB844D}" type="presOf" srcId="{53D51B36-F107-438D-95EC-A8FED41BA7B8}" destId="{DDA1299C-4D0D-4754-AF78-69FFDF4CD9B4}" srcOrd="1" destOrd="0" presId="urn:microsoft.com/office/officeart/2005/8/layout/vProcess5"/>
    <dgm:cxn modelId="{1BD08E61-BF9C-441B-B77B-550A7CEE228F}" srcId="{AA1879CB-A3B1-4E17-940A-174DE508E0F1}" destId="{F6F38BFA-4023-472C-9DD0-FCB7D10F7425}" srcOrd="3" destOrd="0" parTransId="{1850FF51-D5F9-4A43-BC2D-97581DC9FB2B}" sibTransId="{0E0B727B-0F06-44B3-BCF8-542AE7B7C2B8}"/>
    <dgm:cxn modelId="{5228C945-2F57-429D-A98B-4A5361B00834}" srcId="{AA1879CB-A3B1-4E17-940A-174DE508E0F1}" destId="{53D51B36-F107-438D-95EC-A8FED41BA7B8}" srcOrd="1" destOrd="0" parTransId="{788DF066-E316-4811-A0BC-85AC88FC2239}" sibTransId="{D05CBCC5-5484-4FF5-9C8D-D3783EA3F783}"/>
    <dgm:cxn modelId="{03290576-DE47-4E04-886A-A9F2D53F8470}" type="presOf" srcId="{A30DB81E-8FD5-4B01-B895-8FFBDF813E27}" destId="{04549C22-CE37-4846-97C7-E242DBCF0E85}" srcOrd="0" destOrd="0" presId="urn:microsoft.com/office/officeart/2005/8/layout/vProcess5"/>
    <dgm:cxn modelId="{7B341B88-8677-4E9C-8101-CB8330AEE64D}" type="presOf" srcId="{8D4E8A84-4ABF-4049-90CB-7D1A453057AF}" destId="{39863C16-3042-4501-8AC4-A1967DC9E9A2}" srcOrd="0" destOrd="0" presId="urn:microsoft.com/office/officeart/2005/8/layout/vProcess5"/>
    <dgm:cxn modelId="{6052C68D-FA3D-4E47-9519-6F0FF3A4C83F}" type="presOf" srcId="{0E0B727B-0F06-44B3-BCF8-542AE7B7C2B8}" destId="{D1A73562-441E-4723-B68B-C8D504548677}" srcOrd="0" destOrd="0" presId="urn:microsoft.com/office/officeart/2005/8/layout/vProcess5"/>
    <dgm:cxn modelId="{48ED4A92-D20C-4634-9C8A-E846C013588D}" type="presOf" srcId="{D05CBCC5-5484-4FF5-9C8D-D3783EA3F783}" destId="{42390CB4-32BB-4646-B110-CAEDA08F1611}" srcOrd="0" destOrd="0" presId="urn:microsoft.com/office/officeart/2005/8/layout/vProcess5"/>
    <dgm:cxn modelId="{6A1C1C94-4CA8-4A11-8D0E-519F52ECB78B}" type="presOf" srcId="{AA1879CB-A3B1-4E17-940A-174DE508E0F1}" destId="{CCCC5D96-161B-4284-A4EC-99DAF4E730EC}" srcOrd="0" destOrd="0" presId="urn:microsoft.com/office/officeart/2005/8/layout/vProcess5"/>
    <dgm:cxn modelId="{6B293994-FA3C-488D-8F1C-88FA28A783C2}" type="presOf" srcId="{F6F38BFA-4023-472C-9DD0-FCB7D10F7425}" destId="{C2B1D879-BD1B-477C-A9E0-3D18D663B016}" srcOrd="1" destOrd="0" presId="urn:microsoft.com/office/officeart/2005/8/layout/vProcess5"/>
    <dgm:cxn modelId="{420BBBA7-ABC5-4087-B13A-1BE621800092}" type="presOf" srcId="{EB70146C-6089-4DD2-9463-FE945BC51679}" destId="{D83CD569-253C-4C52-83E4-53FC05358A57}" srcOrd="0" destOrd="0" presId="urn:microsoft.com/office/officeart/2005/8/layout/vProcess5"/>
    <dgm:cxn modelId="{538236B9-5905-4ABF-A28E-7F951F66F28A}" type="presOf" srcId="{53D51B36-F107-438D-95EC-A8FED41BA7B8}" destId="{4657DCA1-9D32-4F46-A884-688807269484}" srcOrd="0" destOrd="0" presId="urn:microsoft.com/office/officeart/2005/8/layout/vProcess5"/>
    <dgm:cxn modelId="{C5FFB3B9-AE40-49BD-B80B-C075C76A7838}" type="presOf" srcId="{9EBD9453-DF68-4B3A-AC6F-4887E41C7926}" destId="{0CAD2C8E-3207-4A86-850E-E5D942115105}" srcOrd="1" destOrd="0" presId="urn:microsoft.com/office/officeart/2005/8/layout/vProcess5"/>
    <dgm:cxn modelId="{166F80DA-D631-4655-B21A-F8CCBD13B264}" srcId="{AA1879CB-A3B1-4E17-940A-174DE508E0F1}" destId="{EB70146C-6089-4DD2-9463-FE945BC51679}" srcOrd="2" destOrd="0" parTransId="{2DDCF6EB-491A-4858-9F2E-F6599DBBEC9B}" sibTransId="{A30DB81E-8FD5-4B01-B895-8FFBDF813E27}"/>
    <dgm:cxn modelId="{516A4FDB-E933-4550-8ED1-64E3BC06E022}" type="presOf" srcId="{9EBD9453-DF68-4B3A-AC6F-4887E41C7926}" destId="{15C8B495-720A-4DD9-8E0E-CB1F2DDD948B}" srcOrd="0" destOrd="0" presId="urn:microsoft.com/office/officeart/2005/8/layout/vProcess5"/>
    <dgm:cxn modelId="{443CC5DD-828C-4D4B-8439-EDB3AE38AFDC}" srcId="{AA1879CB-A3B1-4E17-940A-174DE508E0F1}" destId="{9EBD9453-DF68-4B3A-AC6F-4887E41C7926}" srcOrd="0" destOrd="0" parTransId="{43B03558-0053-4B48-9074-37165AC50002}" sibTransId="{8D4E8A84-4ABF-4049-90CB-7D1A453057AF}"/>
    <dgm:cxn modelId="{CAEF6FE6-15F6-4B04-874C-4BF31823D85E}" type="presOf" srcId="{DBAD3786-D4B1-4484-B179-592D6F9378F7}" destId="{6299B580-A22C-420B-9EA0-61ED35AF7644}" srcOrd="0" destOrd="0" presId="urn:microsoft.com/office/officeart/2005/8/layout/vProcess5"/>
    <dgm:cxn modelId="{210E022D-964E-4689-ADB9-15BFE75E9761}" type="presParOf" srcId="{CCCC5D96-161B-4284-A4EC-99DAF4E730EC}" destId="{C3D895BF-E043-45EC-8160-4EF6D082B275}" srcOrd="0" destOrd="0" presId="urn:microsoft.com/office/officeart/2005/8/layout/vProcess5"/>
    <dgm:cxn modelId="{0C0FF888-520F-4A05-BE70-E2F47C190815}" type="presParOf" srcId="{CCCC5D96-161B-4284-A4EC-99DAF4E730EC}" destId="{15C8B495-720A-4DD9-8E0E-CB1F2DDD948B}" srcOrd="1" destOrd="0" presId="urn:microsoft.com/office/officeart/2005/8/layout/vProcess5"/>
    <dgm:cxn modelId="{49E706EC-A01E-4553-9C7A-784503E8FDB3}" type="presParOf" srcId="{CCCC5D96-161B-4284-A4EC-99DAF4E730EC}" destId="{4657DCA1-9D32-4F46-A884-688807269484}" srcOrd="2" destOrd="0" presId="urn:microsoft.com/office/officeart/2005/8/layout/vProcess5"/>
    <dgm:cxn modelId="{C5E3A906-880D-4FDA-A409-B3DA7EA39131}" type="presParOf" srcId="{CCCC5D96-161B-4284-A4EC-99DAF4E730EC}" destId="{D83CD569-253C-4C52-83E4-53FC05358A57}" srcOrd="3" destOrd="0" presId="urn:microsoft.com/office/officeart/2005/8/layout/vProcess5"/>
    <dgm:cxn modelId="{348B95E5-5280-4650-9CE7-7CF6288C6C04}" type="presParOf" srcId="{CCCC5D96-161B-4284-A4EC-99DAF4E730EC}" destId="{0997989A-409F-43B0-980A-4AD57AB75DE3}" srcOrd="4" destOrd="0" presId="urn:microsoft.com/office/officeart/2005/8/layout/vProcess5"/>
    <dgm:cxn modelId="{39B271F2-C39A-4A33-A844-135AEA9A64C3}" type="presParOf" srcId="{CCCC5D96-161B-4284-A4EC-99DAF4E730EC}" destId="{6299B580-A22C-420B-9EA0-61ED35AF7644}" srcOrd="5" destOrd="0" presId="urn:microsoft.com/office/officeart/2005/8/layout/vProcess5"/>
    <dgm:cxn modelId="{36030385-7E1F-472D-A354-5840564DD9AC}" type="presParOf" srcId="{CCCC5D96-161B-4284-A4EC-99DAF4E730EC}" destId="{39863C16-3042-4501-8AC4-A1967DC9E9A2}" srcOrd="6" destOrd="0" presId="urn:microsoft.com/office/officeart/2005/8/layout/vProcess5"/>
    <dgm:cxn modelId="{E4635889-8DCA-4A38-940B-280FC0EC6FCE}" type="presParOf" srcId="{CCCC5D96-161B-4284-A4EC-99DAF4E730EC}" destId="{42390CB4-32BB-4646-B110-CAEDA08F1611}" srcOrd="7" destOrd="0" presId="urn:microsoft.com/office/officeart/2005/8/layout/vProcess5"/>
    <dgm:cxn modelId="{380E7DD1-FC27-4067-ADD3-8A9CE02D615C}" type="presParOf" srcId="{CCCC5D96-161B-4284-A4EC-99DAF4E730EC}" destId="{04549C22-CE37-4846-97C7-E242DBCF0E85}" srcOrd="8" destOrd="0" presId="urn:microsoft.com/office/officeart/2005/8/layout/vProcess5"/>
    <dgm:cxn modelId="{FDF31A6C-29B8-4FD5-8F2E-D5AF5E84A0FA}" type="presParOf" srcId="{CCCC5D96-161B-4284-A4EC-99DAF4E730EC}" destId="{D1A73562-441E-4723-B68B-C8D504548677}" srcOrd="9" destOrd="0" presId="urn:microsoft.com/office/officeart/2005/8/layout/vProcess5"/>
    <dgm:cxn modelId="{E9D509B1-C047-4F1E-9A64-32CE97007954}" type="presParOf" srcId="{CCCC5D96-161B-4284-A4EC-99DAF4E730EC}" destId="{0CAD2C8E-3207-4A86-850E-E5D942115105}" srcOrd="10" destOrd="0" presId="urn:microsoft.com/office/officeart/2005/8/layout/vProcess5"/>
    <dgm:cxn modelId="{C3D3C0B5-33D7-44AF-BA49-31F831B3E40F}" type="presParOf" srcId="{CCCC5D96-161B-4284-A4EC-99DAF4E730EC}" destId="{DDA1299C-4D0D-4754-AF78-69FFDF4CD9B4}" srcOrd="11" destOrd="0" presId="urn:microsoft.com/office/officeart/2005/8/layout/vProcess5"/>
    <dgm:cxn modelId="{3E83DC9A-80C0-41BE-B30C-CCE3D7E2FFD8}" type="presParOf" srcId="{CCCC5D96-161B-4284-A4EC-99DAF4E730EC}" destId="{9E66C21F-C897-4EAB-BBFD-989078CFFCF6}" srcOrd="12" destOrd="0" presId="urn:microsoft.com/office/officeart/2005/8/layout/vProcess5"/>
    <dgm:cxn modelId="{40A5391B-DC72-4BF7-B4FF-0A4F06777E19}" type="presParOf" srcId="{CCCC5D96-161B-4284-A4EC-99DAF4E730EC}" destId="{C2B1D879-BD1B-477C-A9E0-3D18D663B016}" srcOrd="13" destOrd="0" presId="urn:microsoft.com/office/officeart/2005/8/layout/vProcess5"/>
    <dgm:cxn modelId="{CEF11423-9D5E-41E4-9A1C-CEA61A6C4AE1}" type="presParOf" srcId="{CCCC5D96-161B-4284-A4EC-99DAF4E730EC}" destId="{A1F05E4D-B871-4C0F-A40F-062AF465C3C0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3D2D98-0D06-4DCB-8501-93A12C0B966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0B7432F-53EC-41F9-A9B0-9B40C6A4C159}">
      <dgm:prSet/>
      <dgm:spPr/>
      <dgm:t>
        <a:bodyPr/>
        <a:lstStyle/>
        <a:p>
          <a:r>
            <a:rPr lang="en-US" dirty="0"/>
            <a:t>According to the City of Worcester, Black and Latino males have been most impacted by the opioid epidemic</a:t>
          </a:r>
        </a:p>
      </dgm:t>
    </dgm:pt>
    <dgm:pt modelId="{CBE3FB4A-20D3-4976-A2DB-FCB92538A16F}" type="parTrans" cxnId="{CF7D2957-79FF-4462-9991-37DB95A05162}">
      <dgm:prSet/>
      <dgm:spPr/>
      <dgm:t>
        <a:bodyPr/>
        <a:lstStyle/>
        <a:p>
          <a:endParaRPr lang="en-US"/>
        </a:p>
      </dgm:t>
    </dgm:pt>
    <dgm:pt modelId="{280F16B7-56F0-4A4F-B112-FBFB887557AB}" type="sibTrans" cxnId="{CF7D2957-79FF-4462-9991-37DB95A05162}">
      <dgm:prSet/>
      <dgm:spPr/>
      <dgm:t>
        <a:bodyPr/>
        <a:lstStyle/>
        <a:p>
          <a:endParaRPr lang="en-US"/>
        </a:p>
      </dgm:t>
    </dgm:pt>
    <dgm:pt modelId="{4355773A-67B8-4934-91A3-50A63CFC03F4}">
      <dgm:prSet/>
      <dgm:spPr/>
      <dgm:t>
        <a:bodyPr/>
        <a:lstStyle/>
        <a:p>
          <a:r>
            <a:rPr lang="en-US" dirty="0"/>
            <a:t>From 2019 to 2020, the Black community saw a 63% increase in opioid overdoses while the Latino community saw a 12% increase.</a:t>
          </a:r>
        </a:p>
      </dgm:t>
    </dgm:pt>
    <dgm:pt modelId="{83F3CD43-458B-47F4-B26D-4D4444BC20DC}" type="parTrans" cxnId="{1EAAC70A-6038-4A17-8651-B29B35B2E43A}">
      <dgm:prSet/>
      <dgm:spPr/>
      <dgm:t>
        <a:bodyPr/>
        <a:lstStyle/>
        <a:p>
          <a:endParaRPr lang="en-US"/>
        </a:p>
      </dgm:t>
    </dgm:pt>
    <dgm:pt modelId="{28A380CD-AA55-4E89-948D-6B913D43CA03}" type="sibTrans" cxnId="{1EAAC70A-6038-4A17-8651-B29B35B2E43A}">
      <dgm:prSet/>
      <dgm:spPr/>
      <dgm:t>
        <a:bodyPr/>
        <a:lstStyle/>
        <a:p>
          <a:endParaRPr lang="en-US"/>
        </a:p>
      </dgm:t>
    </dgm:pt>
    <dgm:pt modelId="{48FB9CC6-01C4-409B-9135-136E341FFC73}" type="pres">
      <dgm:prSet presAssocID="{CE3D2D98-0D06-4DCB-8501-93A12C0B9664}" presName="diagram" presStyleCnt="0">
        <dgm:presLayoutVars>
          <dgm:dir/>
          <dgm:resizeHandles val="exact"/>
        </dgm:presLayoutVars>
      </dgm:prSet>
      <dgm:spPr/>
    </dgm:pt>
    <dgm:pt modelId="{4B168EB6-BC1B-4D76-AD8F-1BFA97157DCE}" type="pres">
      <dgm:prSet presAssocID="{70B7432F-53EC-41F9-A9B0-9B40C6A4C159}" presName="node" presStyleLbl="node1" presStyleIdx="0" presStyleCnt="2">
        <dgm:presLayoutVars>
          <dgm:bulletEnabled val="1"/>
        </dgm:presLayoutVars>
      </dgm:prSet>
      <dgm:spPr/>
    </dgm:pt>
    <dgm:pt modelId="{11BF20D7-636B-43E2-B0F9-628D98230785}" type="pres">
      <dgm:prSet presAssocID="{280F16B7-56F0-4A4F-B112-FBFB887557AB}" presName="sibTrans" presStyleCnt="0"/>
      <dgm:spPr/>
    </dgm:pt>
    <dgm:pt modelId="{0B981515-8D00-4C3A-8FDE-20C11F80AA84}" type="pres">
      <dgm:prSet presAssocID="{4355773A-67B8-4934-91A3-50A63CFC03F4}" presName="node" presStyleLbl="node1" presStyleIdx="1" presStyleCnt="2">
        <dgm:presLayoutVars>
          <dgm:bulletEnabled val="1"/>
        </dgm:presLayoutVars>
      </dgm:prSet>
      <dgm:spPr/>
    </dgm:pt>
  </dgm:ptLst>
  <dgm:cxnLst>
    <dgm:cxn modelId="{1EAAC70A-6038-4A17-8651-B29B35B2E43A}" srcId="{CE3D2D98-0D06-4DCB-8501-93A12C0B9664}" destId="{4355773A-67B8-4934-91A3-50A63CFC03F4}" srcOrd="1" destOrd="0" parTransId="{83F3CD43-458B-47F4-B26D-4D4444BC20DC}" sibTransId="{28A380CD-AA55-4E89-948D-6B913D43CA03}"/>
    <dgm:cxn modelId="{CF7D2957-79FF-4462-9991-37DB95A05162}" srcId="{CE3D2D98-0D06-4DCB-8501-93A12C0B9664}" destId="{70B7432F-53EC-41F9-A9B0-9B40C6A4C159}" srcOrd="0" destOrd="0" parTransId="{CBE3FB4A-20D3-4976-A2DB-FCB92538A16F}" sibTransId="{280F16B7-56F0-4A4F-B112-FBFB887557AB}"/>
    <dgm:cxn modelId="{0986A979-DABC-4837-82FD-899C0D60933C}" type="presOf" srcId="{CE3D2D98-0D06-4DCB-8501-93A12C0B9664}" destId="{48FB9CC6-01C4-409B-9135-136E341FFC73}" srcOrd="0" destOrd="0" presId="urn:microsoft.com/office/officeart/2005/8/layout/default"/>
    <dgm:cxn modelId="{2AC84192-02B0-418A-B85F-C3084FE4F384}" type="presOf" srcId="{4355773A-67B8-4934-91A3-50A63CFC03F4}" destId="{0B981515-8D00-4C3A-8FDE-20C11F80AA84}" srcOrd="0" destOrd="0" presId="urn:microsoft.com/office/officeart/2005/8/layout/default"/>
    <dgm:cxn modelId="{F07626B4-9D5F-4551-A181-116DF4D74C26}" type="presOf" srcId="{70B7432F-53EC-41F9-A9B0-9B40C6A4C159}" destId="{4B168EB6-BC1B-4D76-AD8F-1BFA97157DCE}" srcOrd="0" destOrd="0" presId="urn:microsoft.com/office/officeart/2005/8/layout/default"/>
    <dgm:cxn modelId="{13033BEC-5396-4D26-8796-502FDD89CBC9}" type="presParOf" srcId="{48FB9CC6-01C4-409B-9135-136E341FFC73}" destId="{4B168EB6-BC1B-4D76-AD8F-1BFA97157DCE}" srcOrd="0" destOrd="0" presId="urn:microsoft.com/office/officeart/2005/8/layout/default"/>
    <dgm:cxn modelId="{2AD265C9-1233-4AFA-BC5F-D5E25BEF1928}" type="presParOf" srcId="{48FB9CC6-01C4-409B-9135-136E341FFC73}" destId="{11BF20D7-636B-43E2-B0F9-628D98230785}" srcOrd="1" destOrd="0" presId="urn:microsoft.com/office/officeart/2005/8/layout/default"/>
    <dgm:cxn modelId="{26820ADC-9BA1-41E9-AB8E-D57A6E32F498}" type="presParOf" srcId="{48FB9CC6-01C4-409B-9135-136E341FFC73}" destId="{0B981515-8D00-4C3A-8FDE-20C11F80AA84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70F5A6-83B6-46CE-80D9-59FE5FDF8E4F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DDDD2BF-C88B-4AE2-8BB7-2A7642DFAC53}">
      <dgm:prSet/>
      <dgm:spPr/>
      <dgm:t>
        <a:bodyPr/>
        <a:lstStyle/>
        <a:p>
          <a:r>
            <a:rPr lang="en-US"/>
            <a:t>The mobile program will target high need populations who have been either unwilling or unable to access treatment under traditional, brick-and-mortar models.</a:t>
          </a:r>
        </a:p>
      </dgm:t>
    </dgm:pt>
    <dgm:pt modelId="{23F978C5-2601-4689-9800-D3324E4EB6E1}" type="parTrans" cxnId="{CE1F2179-3827-413D-B462-EBD4B2C30714}">
      <dgm:prSet/>
      <dgm:spPr/>
      <dgm:t>
        <a:bodyPr/>
        <a:lstStyle/>
        <a:p>
          <a:endParaRPr lang="en-US"/>
        </a:p>
      </dgm:t>
    </dgm:pt>
    <dgm:pt modelId="{053C04CC-7B52-4A57-8282-BFE4C90B2B0E}" type="sibTrans" cxnId="{CE1F2179-3827-413D-B462-EBD4B2C30714}">
      <dgm:prSet/>
      <dgm:spPr/>
      <dgm:t>
        <a:bodyPr/>
        <a:lstStyle/>
        <a:p>
          <a:endParaRPr lang="en-US"/>
        </a:p>
      </dgm:t>
    </dgm:pt>
    <dgm:pt modelId="{AC50E72F-B714-40C3-B228-67A4584D5494}">
      <dgm:prSet/>
      <dgm:spPr/>
      <dgm:t>
        <a:bodyPr/>
        <a:lstStyle/>
        <a:p>
          <a:r>
            <a:rPr lang="en-US"/>
            <a:t>Target sites to improve access and engagement in treatment include shelters, food banks, homeless encampments, isolated neighborhoods and locations with high-incidence of overdose events. </a:t>
          </a:r>
        </a:p>
      </dgm:t>
    </dgm:pt>
    <dgm:pt modelId="{5A514230-EC04-46DD-8F62-FF14C3F6675F}" type="parTrans" cxnId="{8D78A317-81B4-4F13-A66B-33D23C6373D5}">
      <dgm:prSet/>
      <dgm:spPr/>
      <dgm:t>
        <a:bodyPr/>
        <a:lstStyle/>
        <a:p>
          <a:endParaRPr lang="en-US"/>
        </a:p>
      </dgm:t>
    </dgm:pt>
    <dgm:pt modelId="{57E3CE00-520C-4768-BA1C-A6887458AC2C}" type="sibTrans" cxnId="{8D78A317-81B4-4F13-A66B-33D23C6373D5}">
      <dgm:prSet/>
      <dgm:spPr/>
      <dgm:t>
        <a:bodyPr/>
        <a:lstStyle/>
        <a:p>
          <a:endParaRPr lang="en-US"/>
        </a:p>
      </dgm:t>
    </dgm:pt>
    <dgm:pt modelId="{19566C1A-A319-49FC-8468-8F0D8D4C9FA7}" type="pres">
      <dgm:prSet presAssocID="{2570F5A6-83B6-46CE-80D9-59FE5FDF8E4F}" presName="diagram" presStyleCnt="0">
        <dgm:presLayoutVars>
          <dgm:dir/>
          <dgm:resizeHandles val="exact"/>
        </dgm:presLayoutVars>
      </dgm:prSet>
      <dgm:spPr/>
    </dgm:pt>
    <dgm:pt modelId="{0C129571-2787-45D7-9AF6-8C259F8CD8B1}" type="pres">
      <dgm:prSet presAssocID="{2DDDD2BF-C88B-4AE2-8BB7-2A7642DFAC53}" presName="node" presStyleLbl="node1" presStyleIdx="0" presStyleCnt="2">
        <dgm:presLayoutVars>
          <dgm:bulletEnabled val="1"/>
        </dgm:presLayoutVars>
      </dgm:prSet>
      <dgm:spPr/>
    </dgm:pt>
    <dgm:pt modelId="{C00961CC-B063-42A8-B961-C0BEA5AC7D62}" type="pres">
      <dgm:prSet presAssocID="{053C04CC-7B52-4A57-8282-BFE4C90B2B0E}" presName="sibTrans" presStyleCnt="0"/>
      <dgm:spPr/>
    </dgm:pt>
    <dgm:pt modelId="{DA5B2739-0FFB-4290-91D7-283EA0713D1B}" type="pres">
      <dgm:prSet presAssocID="{AC50E72F-B714-40C3-B228-67A4584D5494}" presName="node" presStyleLbl="node1" presStyleIdx="1" presStyleCnt="2">
        <dgm:presLayoutVars>
          <dgm:bulletEnabled val="1"/>
        </dgm:presLayoutVars>
      </dgm:prSet>
      <dgm:spPr/>
    </dgm:pt>
  </dgm:ptLst>
  <dgm:cxnLst>
    <dgm:cxn modelId="{8D78A317-81B4-4F13-A66B-33D23C6373D5}" srcId="{2570F5A6-83B6-46CE-80D9-59FE5FDF8E4F}" destId="{AC50E72F-B714-40C3-B228-67A4584D5494}" srcOrd="1" destOrd="0" parTransId="{5A514230-EC04-46DD-8F62-FF14C3F6675F}" sibTransId="{57E3CE00-520C-4768-BA1C-A6887458AC2C}"/>
    <dgm:cxn modelId="{AF43EA2C-072E-47D9-9305-C494423EA3D6}" type="presOf" srcId="{2570F5A6-83B6-46CE-80D9-59FE5FDF8E4F}" destId="{19566C1A-A319-49FC-8468-8F0D8D4C9FA7}" srcOrd="0" destOrd="0" presId="urn:microsoft.com/office/officeart/2005/8/layout/default"/>
    <dgm:cxn modelId="{A1FBBC3C-CBA6-496C-BE58-315D069DBC47}" type="presOf" srcId="{2DDDD2BF-C88B-4AE2-8BB7-2A7642DFAC53}" destId="{0C129571-2787-45D7-9AF6-8C259F8CD8B1}" srcOrd="0" destOrd="0" presId="urn:microsoft.com/office/officeart/2005/8/layout/default"/>
    <dgm:cxn modelId="{CE1F2179-3827-413D-B462-EBD4B2C30714}" srcId="{2570F5A6-83B6-46CE-80D9-59FE5FDF8E4F}" destId="{2DDDD2BF-C88B-4AE2-8BB7-2A7642DFAC53}" srcOrd="0" destOrd="0" parTransId="{23F978C5-2601-4689-9800-D3324E4EB6E1}" sibTransId="{053C04CC-7B52-4A57-8282-BFE4C90B2B0E}"/>
    <dgm:cxn modelId="{F85A5FC0-F592-4372-BDFC-1A58C9E1EE21}" type="presOf" srcId="{AC50E72F-B714-40C3-B228-67A4584D5494}" destId="{DA5B2739-0FFB-4290-91D7-283EA0713D1B}" srcOrd="0" destOrd="0" presId="urn:microsoft.com/office/officeart/2005/8/layout/default"/>
    <dgm:cxn modelId="{0D3E2030-BE79-43A4-9BEF-FBF3925E492F}" type="presParOf" srcId="{19566C1A-A319-49FC-8468-8F0D8D4C9FA7}" destId="{0C129571-2787-45D7-9AF6-8C259F8CD8B1}" srcOrd="0" destOrd="0" presId="urn:microsoft.com/office/officeart/2005/8/layout/default"/>
    <dgm:cxn modelId="{AC78CA51-1EA3-47F1-A40D-1C5AE946E82E}" type="presParOf" srcId="{19566C1A-A319-49FC-8468-8F0D8D4C9FA7}" destId="{C00961CC-B063-42A8-B961-C0BEA5AC7D62}" srcOrd="1" destOrd="0" presId="urn:microsoft.com/office/officeart/2005/8/layout/default"/>
    <dgm:cxn modelId="{7781E64A-4004-44D0-864C-F2EA01940F75}" type="presParOf" srcId="{19566C1A-A319-49FC-8468-8F0D8D4C9FA7}" destId="{DA5B2739-0FFB-4290-91D7-283EA0713D1B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078602-651E-4912-9365-CA6B23E30910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50CB49C-4899-492A-A323-812590FB1DA2}">
      <dgm:prSet/>
      <dgm:spPr/>
      <dgm:t>
        <a:bodyPr/>
        <a:lstStyle/>
        <a:p>
          <a:r>
            <a:rPr lang="en-US"/>
            <a:t>Expand admission access</a:t>
          </a:r>
        </a:p>
      </dgm:t>
    </dgm:pt>
    <dgm:pt modelId="{BD833A58-3E6C-4F53-9747-1AB1DE024A03}" type="parTrans" cxnId="{D96AE1C8-445C-42FB-BBA6-FA8316079F7B}">
      <dgm:prSet/>
      <dgm:spPr/>
      <dgm:t>
        <a:bodyPr/>
        <a:lstStyle/>
        <a:p>
          <a:endParaRPr lang="en-US"/>
        </a:p>
      </dgm:t>
    </dgm:pt>
    <dgm:pt modelId="{1D702454-4984-451C-A7EF-6E02E4381346}" type="sibTrans" cxnId="{D96AE1C8-445C-42FB-BBA6-FA8316079F7B}">
      <dgm:prSet/>
      <dgm:spPr/>
      <dgm:t>
        <a:bodyPr/>
        <a:lstStyle/>
        <a:p>
          <a:endParaRPr lang="en-US"/>
        </a:p>
      </dgm:t>
    </dgm:pt>
    <dgm:pt modelId="{691A91D1-3AB0-4499-8202-8768D50720FC}">
      <dgm:prSet/>
      <dgm:spPr/>
      <dgm:t>
        <a:bodyPr/>
        <a:lstStyle/>
        <a:p>
          <a:r>
            <a:rPr lang="en-US" dirty="0"/>
            <a:t>Daily clinical and medical engagement</a:t>
          </a:r>
        </a:p>
      </dgm:t>
    </dgm:pt>
    <dgm:pt modelId="{756185C8-E0DD-4D60-925F-CBEC95BA8E6C}" type="parTrans" cxnId="{FF6A6C62-57DA-487F-A086-DD5BCF5E0252}">
      <dgm:prSet/>
      <dgm:spPr/>
      <dgm:t>
        <a:bodyPr/>
        <a:lstStyle/>
        <a:p>
          <a:endParaRPr lang="en-US"/>
        </a:p>
      </dgm:t>
    </dgm:pt>
    <dgm:pt modelId="{55F3A49F-9C31-4AE7-AE5D-728C5CECB600}" type="sibTrans" cxnId="{FF6A6C62-57DA-487F-A086-DD5BCF5E0252}">
      <dgm:prSet/>
      <dgm:spPr/>
      <dgm:t>
        <a:bodyPr/>
        <a:lstStyle/>
        <a:p>
          <a:endParaRPr lang="en-US"/>
        </a:p>
      </dgm:t>
    </dgm:pt>
    <dgm:pt modelId="{9AF1A8EA-A48F-4C01-A238-22DEB3A94222}">
      <dgm:prSet/>
      <dgm:spPr/>
      <dgm:t>
        <a:bodyPr/>
        <a:lstStyle/>
        <a:p>
          <a:r>
            <a:rPr lang="en-US"/>
            <a:t>Offer access to Medications for Opioid Use Disorder, and dispense Methadone, Buprenorphine, and Injectable Naltrexone</a:t>
          </a:r>
        </a:p>
      </dgm:t>
    </dgm:pt>
    <dgm:pt modelId="{BF4E9638-1D4E-4BE9-B5D2-9517FF5E36B6}" type="parTrans" cxnId="{0F622B86-D952-4495-BACA-4424DCD4E3B7}">
      <dgm:prSet/>
      <dgm:spPr/>
      <dgm:t>
        <a:bodyPr/>
        <a:lstStyle/>
        <a:p>
          <a:endParaRPr lang="en-US"/>
        </a:p>
      </dgm:t>
    </dgm:pt>
    <dgm:pt modelId="{15F8C7E2-E5E3-4624-B110-15C7A9B8A5F6}" type="sibTrans" cxnId="{0F622B86-D952-4495-BACA-4424DCD4E3B7}">
      <dgm:prSet/>
      <dgm:spPr/>
      <dgm:t>
        <a:bodyPr/>
        <a:lstStyle/>
        <a:p>
          <a:endParaRPr lang="en-US"/>
        </a:p>
      </dgm:t>
    </dgm:pt>
    <dgm:pt modelId="{032369CC-5B7D-44B3-91CA-B4C3482A5356}" type="pres">
      <dgm:prSet presAssocID="{44078602-651E-4912-9365-CA6B23E30910}" presName="diagram" presStyleCnt="0">
        <dgm:presLayoutVars>
          <dgm:dir/>
          <dgm:resizeHandles val="exact"/>
        </dgm:presLayoutVars>
      </dgm:prSet>
      <dgm:spPr/>
    </dgm:pt>
    <dgm:pt modelId="{DBFD7A81-07E1-45D1-AD7B-A99CA5325B96}" type="pres">
      <dgm:prSet presAssocID="{750CB49C-4899-492A-A323-812590FB1DA2}" presName="node" presStyleLbl="node1" presStyleIdx="0" presStyleCnt="3">
        <dgm:presLayoutVars>
          <dgm:bulletEnabled val="1"/>
        </dgm:presLayoutVars>
      </dgm:prSet>
      <dgm:spPr/>
    </dgm:pt>
    <dgm:pt modelId="{88C84A93-D912-418E-9501-7EB7EF4C546E}" type="pres">
      <dgm:prSet presAssocID="{1D702454-4984-451C-A7EF-6E02E4381346}" presName="sibTrans" presStyleCnt="0"/>
      <dgm:spPr/>
    </dgm:pt>
    <dgm:pt modelId="{CE0A1056-525E-4F12-99F9-F2902A7919A4}" type="pres">
      <dgm:prSet presAssocID="{691A91D1-3AB0-4499-8202-8768D50720FC}" presName="node" presStyleLbl="node1" presStyleIdx="1" presStyleCnt="3">
        <dgm:presLayoutVars>
          <dgm:bulletEnabled val="1"/>
        </dgm:presLayoutVars>
      </dgm:prSet>
      <dgm:spPr/>
    </dgm:pt>
    <dgm:pt modelId="{87A30187-DB54-4F7B-B275-E8089B80F1B8}" type="pres">
      <dgm:prSet presAssocID="{55F3A49F-9C31-4AE7-AE5D-728C5CECB600}" presName="sibTrans" presStyleCnt="0"/>
      <dgm:spPr/>
    </dgm:pt>
    <dgm:pt modelId="{38C21081-10A6-49F2-92E0-70582A6EBA8C}" type="pres">
      <dgm:prSet presAssocID="{9AF1A8EA-A48F-4C01-A238-22DEB3A94222}" presName="node" presStyleLbl="node1" presStyleIdx="2" presStyleCnt="3">
        <dgm:presLayoutVars>
          <dgm:bulletEnabled val="1"/>
        </dgm:presLayoutVars>
      </dgm:prSet>
      <dgm:spPr/>
    </dgm:pt>
  </dgm:ptLst>
  <dgm:cxnLst>
    <dgm:cxn modelId="{357A5004-C0A8-4813-B5D4-23AA949579D8}" type="presOf" srcId="{9AF1A8EA-A48F-4C01-A238-22DEB3A94222}" destId="{38C21081-10A6-49F2-92E0-70582A6EBA8C}" srcOrd="0" destOrd="0" presId="urn:microsoft.com/office/officeart/2005/8/layout/default"/>
    <dgm:cxn modelId="{1ED16013-D255-4065-A139-F48C9201BD98}" type="presOf" srcId="{44078602-651E-4912-9365-CA6B23E30910}" destId="{032369CC-5B7D-44B3-91CA-B4C3482A5356}" srcOrd="0" destOrd="0" presId="urn:microsoft.com/office/officeart/2005/8/layout/default"/>
    <dgm:cxn modelId="{A2081119-B2D9-4ECE-9435-B34547C5B4A6}" type="presOf" srcId="{750CB49C-4899-492A-A323-812590FB1DA2}" destId="{DBFD7A81-07E1-45D1-AD7B-A99CA5325B96}" srcOrd="0" destOrd="0" presId="urn:microsoft.com/office/officeart/2005/8/layout/default"/>
    <dgm:cxn modelId="{FF6A6C62-57DA-487F-A086-DD5BCF5E0252}" srcId="{44078602-651E-4912-9365-CA6B23E30910}" destId="{691A91D1-3AB0-4499-8202-8768D50720FC}" srcOrd="1" destOrd="0" parTransId="{756185C8-E0DD-4D60-925F-CBEC95BA8E6C}" sibTransId="{55F3A49F-9C31-4AE7-AE5D-728C5CECB600}"/>
    <dgm:cxn modelId="{0F622B86-D952-4495-BACA-4424DCD4E3B7}" srcId="{44078602-651E-4912-9365-CA6B23E30910}" destId="{9AF1A8EA-A48F-4C01-A238-22DEB3A94222}" srcOrd="2" destOrd="0" parTransId="{BF4E9638-1D4E-4BE9-B5D2-9517FF5E36B6}" sibTransId="{15F8C7E2-E5E3-4624-B110-15C7A9B8A5F6}"/>
    <dgm:cxn modelId="{D96AE1C8-445C-42FB-BBA6-FA8316079F7B}" srcId="{44078602-651E-4912-9365-CA6B23E30910}" destId="{750CB49C-4899-492A-A323-812590FB1DA2}" srcOrd="0" destOrd="0" parTransId="{BD833A58-3E6C-4F53-9747-1AB1DE024A03}" sibTransId="{1D702454-4984-451C-A7EF-6E02E4381346}"/>
    <dgm:cxn modelId="{E79A75D5-048C-41A3-A92C-383AC05B611E}" type="presOf" srcId="{691A91D1-3AB0-4499-8202-8768D50720FC}" destId="{CE0A1056-525E-4F12-99F9-F2902A7919A4}" srcOrd="0" destOrd="0" presId="urn:microsoft.com/office/officeart/2005/8/layout/default"/>
    <dgm:cxn modelId="{EB7F0BCB-A6C7-4DBF-9D0C-6106652578FB}" type="presParOf" srcId="{032369CC-5B7D-44B3-91CA-B4C3482A5356}" destId="{DBFD7A81-07E1-45D1-AD7B-A99CA5325B96}" srcOrd="0" destOrd="0" presId="urn:microsoft.com/office/officeart/2005/8/layout/default"/>
    <dgm:cxn modelId="{1089CF84-F2C2-4617-96B2-DCEE1B417357}" type="presParOf" srcId="{032369CC-5B7D-44B3-91CA-B4C3482A5356}" destId="{88C84A93-D912-418E-9501-7EB7EF4C546E}" srcOrd="1" destOrd="0" presId="urn:microsoft.com/office/officeart/2005/8/layout/default"/>
    <dgm:cxn modelId="{41B6A05A-4994-4B7B-BEFD-24BD213DAC98}" type="presParOf" srcId="{032369CC-5B7D-44B3-91CA-B4C3482A5356}" destId="{CE0A1056-525E-4F12-99F9-F2902A7919A4}" srcOrd="2" destOrd="0" presId="urn:microsoft.com/office/officeart/2005/8/layout/default"/>
    <dgm:cxn modelId="{3F70FC02-3348-4BFF-825B-20F94F09C6DD}" type="presParOf" srcId="{032369CC-5B7D-44B3-91CA-B4C3482A5356}" destId="{87A30187-DB54-4F7B-B275-E8089B80F1B8}" srcOrd="3" destOrd="0" presId="urn:microsoft.com/office/officeart/2005/8/layout/default"/>
    <dgm:cxn modelId="{6D871491-3046-4BE1-A1CE-A3B6643CF734}" type="presParOf" srcId="{032369CC-5B7D-44B3-91CA-B4C3482A5356}" destId="{38C21081-10A6-49F2-92E0-70582A6EBA8C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C8B495-720A-4DD9-8E0E-CB1F2DDD948B}">
      <dsp:nvSpPr>
        <dsp:cNvPr id="0" name=""/>
        <dsp:cNvSpPr/>
      </dsp:nvSpPr>
      <dsp:spPr>
        <a:xfrm>
          <a:off x="0" y="0"/>
          <a:ext cx="5887542" cy="8659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Historically addiction treatment has been viewed as a personality defect, a moral failing, a lack of willpower</a:t>
          </a:r>
        </a:p>
      </dsp:txBody>
      <dsp:txXfrm>
        <a:off x="25362" y="25362"/>
        <a:ext cx="4851843" cy="815187"/>
      </dsp:txXfrm>
    </dsp:sp>
    <dsp:sp modelId="{4657DCA1-9D32-4F46-A884-688807269484}">
      <dsp:nvSpPr>
        <dsp:cNvPr id="0" name=""/>
        <dsp:cNvSpPr/>
      </dsp:nvSpPr>
      <dsp:spPr>
        <a:xfrm>
          <a:off x="439654" y="986177"/>
          <a:ext cx="5887542" cy="8659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This </a:t>
          </a:r>
          <a:r>
            <a:rPr lang="en-US" sz="2000" kern="1200" dirty="0"/>
            <a:t>perspective</a:t>
          </a:r>
          <a:r>
            <a:rPr lang="en-US" sz="1800" kern="1200" dirty="0"/>
            <a:t> required the individual to “prove” readiness for treatment</a:t>
          </a:r>
        </a:p>
      </dsp:txBody>
      <dsp:txXfrm>
        <a:off x="465016" y="1011539"/>
        <a:ext cx="4834321" cy="815187"/>
      </dsp:txXfrm>
    </dsp:sp>
    <dsp:sp modelId="{D83CD569-253C-4C52-83E4-53FC05358A57}">
      <dsp:nvSpPr>
        <dsp:cNvPr id="0" name=""/>
        <dsp:cNvSpPr/>
      </dsp:nvSpPr>
      <dsp:spPr>
        <a:xfrm>
          <a:off x="879308" y="1972355"/>
          <a:ext cx="5887542" cy="8659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It has been common to insert application processes, and multiple steps before providing care</a:t>
          </a:r>
        </a:p>
      </dsp:txBody>
      <dsp:txXfrm>
        <a:off x="904670" y="1997717"/>
        <a:ext cx="4834321" cy="815187"/>
      </dsp:txXfrm>
    </dsp:sp>
    <dsp:sp modelId="{0997989A-409F-43B0-980A-4AD57AB75DE3}">
      <dsp:nvSpPr>
        <dsp:cNvPr id="0" name=""/>
        <dsp:cNvSpPr/>
      </dsp:nvSpPr>
      <dsp:spPr>
        <a:xfrm>
          <a:off x="1318962" y="2958532"/>
          <a:ext cx="5887542" cy="8659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This has often been applied to accessing medication treatment</a:t>
          </a:r>
        </a:p>
      </dsp:txBody>
      <dsp:txXfrm>
        <a:off x="1344324" y="2983894"/>
        <a:ext cx="4834321" cy="815187"/>
      </dsp:txXfrm>
    </dsp:sp>
    <dsp:sp modelId="{6299B580-A22C-420B-9EA0-61ED35AF7644}">
      <dsp:nvSpPr>
        <dsp:cNvPr id="0" name=""/>
        <dsp:cNvSpPr/>
      </dsp:nvSpPr>
      <dsp:spPr>
        <a:xfrm>
          <a:off x="1758616" y="3944710"/>
          <a:ext cx="5887542" cy="8659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FFFF00"/>
              </a:solidFill>
            </a:rPr>
            <a:t>Can you think of any other life saving medical treatment that you have to prove worthiness to begin?</a:t>
          </a:r>
        </a:p>
      </dsp:txBody>
      <dsp:txXfrm>
        <a:off x="1783978" y="3970072"/>
        <a:ext cx="4834321" cy="815187"/>
      </dsp:txXfrm>
    </dsp:sp>
    <dsp:sp modelId="{39863C16-3042-4501-8AC4-A1967DC9E9A2}">
      <dsp:nvSpPr>
        <dsp:cNvPr id="0" name=""/>
        <dsp:cNvSpPr/>
      </dsp:nvSpPr>
      <dsp:spPr>
        <a:xfrm>
          <a:off x="5324699" y="632596"/>
          <a:ext cx="562842" cy="56284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5451338" y="632596"/>
        <a:ext cx="309564" cy="423539"/>
      </dsp:txXfrm>
    </dsp:sp>
    <dsp:sp modelId="{42390CB4-32BB-4646-B110-CAEDA08F1611}">
      <dsp:nvSpPr>
        <dsp:cNvPr id="0" name=""/>
        <dsp:cNvSpPr/>
      </dsp:nvSpPr>
      <dsp:spPr>
        <a:xfrm>
          <a:off x="5764353" y="1618774"/>
          <a:ext cx="562842" cy="56284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5890992" y="1618774"/>
        <a:ext cx="309564" cy="423539"/>
      </dsp:txXfrm>
    </dsp:sp>
    <dsp:sp modelId="{04549C22-CE37-4846-97C7-E242DBCF0E85}">
      <dsp:nvSpPr>
        <dsp:cNvPr id="0" name=""/>
        <dsp:cNvSpPr/>
      </dsp:nvSpPr>
      <dsp:spPr>
        <a:xfrm>
          <a:off x="6204007" y="2590519"/>
          <a:ext cx="562842" cy="56284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6330646" y="2590519"/>
        <a:ext cx="309564" cy="423539"/>
      </dsp:txXfrm>
    </dsp:sp>
    <dsp:sp modelId="{D1A73562-441E-4723-B68B-C8D504548677}">
      <dsp:nvSpPr>
        <dsp:cNvPr id="0" name=""/>
        <dsp:cNvSpPr/>
      </dsp:nvSpPr>
      <dsp:spPr>
        <a:xfrm>
          <a:off x="6643662" y="3586318"/>
          <a:ext cx="562842" cy="56284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6770301" y="3586318"/>
        <a:ext cx="309564" cy="4235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168EB6-BC1B-4D76-AD8F-1BFA97157DCE}">
      <dsp:nvSpPr>
        <dsp:cNvPr id="0" name=""/>
        <dsp:cNvSpPr/>
      </dsp:nvSpPr>
      <dsp:spPr>
        <a:xfrm>
          <a:off x="1359754" y="341"/>
          <a:ext cx="2461076" cy="14766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According to the City of Worcester, Black and Latino males have been most impacted by the opioid epidemic</a:t>
          </a:r>
        </a:p>
      </dsp:txBody>
      <dsp:txXfrm>
        <a:off x="1359754" y="341"/>
        <a:ext cx="2461076" cy="1476645"/>
      </dsp:txXfrm>
    </dsp:sp>
    <dsp:sp modelId="{0B981515-8D00-4C3A-8FDE-20C11F80AA84}">
      <dsp:nvSpPr>
        <dsp:cNvPr id="0" name=""/>
        <dsp:cNvSpPr/>
      </dsp:nvSpPr>
      <dsp:spPr>
        <a:xfrm>
          <a:off x="4066937" y="341"/>
          <a:ext cx="2461076" cy="14766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From 2019 to 2020, the Black community saw a 63% increase in opioid overdoses while the Latino community saw a 12% increase.</a:t>
          </a:r>
        </a:p>
      </dsp:txBody>
      <dsp:txXfrm>
        <a:off x="4066937" y="341"/>
        <a:ext cx="2461076" cy="14766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129571-2787-45D7-9AF6-8C259F8CD8B1}">
      <dsp:nvSpPr>
        <dsp:cNvPr id="0" name=""/>
        <dsp:cNvSpPr/>
      </dsp:nvSpPr>
      <dsp:spPr>
        <a:xfrm>
          <a:off x="1000" y="674149"/>
          <a:ext cx="3901842" cy="234110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The mobile program will target high need populations who have been either unwilling or unable to access treatment under traditional, brick-and-mortar models.</a:t>
          </a:r>
        </a:p>
      </dsp:txBody>
      <dsp:txXfrm>
        <a:off x="1000" y="674149"/>
        <a:ext cx="3901842" cy="2341105"/>
      </dsp:txXfrm>
    </dsp:sp>
    <dsp:sp modelId="{DA5B2739-0FFB-4290-91D7-283EA0713D1B}">
      <dsp:nvSpPr>
        <dsp:cNvPr id="0" name=""/>
        <dsp:cNvSpPr/>
      </dsp:nvSpPr>
      <dsp:spPr>
        <a:xfrm>
          <a:off x="4293027" y="674149"/>
          <a:ext cx="3901842" cy="234110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Target sites to improve access and engagement in treatment include shelters, food banks, homeless encampments, isolated neighborhoods and locations with high-incidence of overdose events. </a:t>
          </a:r>
        </a:p>
      </dsp:txBody>
      <dsp:txXfrm>
        <a:off x="4293027" y="674149"/>
        <a:ext cx="3901842" cy="23411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FD7A81-07E1-45D1-AD7B-A99CA5325B96}">
      <dsp:nvSpPr>
        <dsp:cNvPr id="0" name=""/>
        <dsp:cNvSpPr/>
      </dsp:nvSpPr>
      <dsp:spPr>
        <a:xfrm>
          <a:off x="1118728" y="431"/>
          <a:ext cx="2837340" cy="170240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Expand admission access</a:t>
          </a:r>
        </a:p>
      </dsp:txBody>
      <dsp:txXfrm>
        <a:off x="1118728" y="431"/>
        <a:ext cx="2837340" cy="1702404"/>
      </dsp:txXfrm>
    </dsp:sp>
    <dsp:sp modelId="{CE0A1056-525E-4F12-99F9-F2902A7919A4}">
      <dsp:nvSpPr>
        <dsp:cNvPr id="0" name=""/>
        <dsp:cNvSpPr/>
      </dsp:nvSpPr>
      <dsp:spPr>
        <a:xfrm>
          <a:off x="4239802" y="431"/>
          <a:ext cx="2837340" cy="170240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Daily clinical and medical engagement</a:t>
          </a:r>
        </a:p>
      </dsp:txBody>
      <dsp:txXfrm>
        <a:off x="4239802" y="431"/>
        <a:ext cx="2837340" cy="1702404"/>
      </dsp:txXfrm>
    </dsp:sp>
    <dsp:sp modelId="{38C21081-10A6-49F2-92E0-70582A6EBA8C}">
      <dsp:nvSpPr>
        <dsp:cNvPr id="0" name=""/>
        <dsp:cNvSpPr/>
      </dsp:nvSpPr>
      <dsp:spPr>
        <a:xfrm>
          <a:off x="2679265" y="1986569"/>
          <a:ext cx="2837340" cy="170240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Offer access to Medications for Opioid Use Disorder, and dispense Methadone, Buprenorphine, and Injectable Naltrexone</a:t>
          </a:r>
        </a:p>
      </dsp:txBody>
      <dsp:txXfrm>
        <a:off x="2679265" y="1986569"/>
        <a:ext cx="2837340" cy="17024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9" tIns="46590" rIns="93179" bIns="465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9" tIns="46590" rIns="93179" bIns="46590" rtlCol="0"/>
          <a:lstStyle>
            <a:lvl1pPr algn="r">
              <a:defRPr sz="1200"/>
            </a:lvl1pPr>
          </a:lstStyle>
          <a:p>
            <a:fld id="{D5C14853-CCE1-F845-A2F0-F1C90B81CE2A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9" tIns="46590" rIns="93179" bIns="4659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9" tIns="46590" rIns="93179" bIns="46590" rtlCol="0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9" tIns="46590" rIns="93179" bIns="465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9" tIns="46590" rIns="93179" bIns="46590" rtlCol="0" anchor="b"/>
          <a:lstStyle>
            <a:lvl1pPr algn="r">
              <a:defRPr sz="1200"/>
            </a:lvl1pPr>
          </a:lstStyle>
          <a:p>
            <a:fld id="{B5033062-DEBC-5C41-AFB0-A07F8A4A2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267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033062-DEBC-5C41-AFB0-A07F8A4A25A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069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033062-DEBC-5C41-AFB0-A07F8A4A25A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87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BBFFB-5D3E-2F4D-97D1-8529E34DAA5E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C06-9155-5248-A989-FF5366DD7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BBFFB-5D3E-2F4D-97D1-8529E34DAA5E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C06-9155-5248-A989-FF5366DD7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BBFFB-5D3E-2F4D-97D1-8529E34DAA5E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C06-9155-5248-A989-FF5366DD7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165349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46FF736-A92D-42AB-B8E6-5E92967C9096}" type="datetimeFigureOut">
              <a:rPr lang="en-US" smtClean="0">
                <a:solidFill>
                  <a:prstClr val="black"/>
                </a:solidFill>
              </a:rPr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5/12/2022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fld id="{76F4F775-80E2-4F68-A5E1-DAE2ECAD705E}" type="slidenum">
              <a:rPr lang="en-US" altLang="en-US" smtClean="0">
                <a:solidFill>
                  <a:prstClr val="black"/>
                </a:solidFill>
              </a:rPr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748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68A5-9565-9845-983D-602AB760304B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D2A94-5DD1-7343-97D2-A81A1D335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099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437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0281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BBFFB-5D3E-2F4D-97D1-8529E34DAA5E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C06-9155-5248-A989-FF5366DD7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BBFFB-5D3E-2F4D-97D1-8529E34DAA5E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C06-9155-5248-A989-FF5366DD7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BBFFB-5D3E-2F4D-97D1-8529E34DAA5E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C06-9155-5248-A989-FF5366DD7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BBFFB-5D3E-2F4D-97D1-8529E34DAA5E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C06-9155-5248-A989-FF5366DD7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BBFFB-5D3E-2F4D-97D1-8529E34DAA5E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C06-9155-5248-A989-FF5366DD7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BBFFB-5D3E-2F4D-97D1-8529E34DAA5E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C06-9155-5248-A989-FF5366DD7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BBFFB-5D3E-2F4D-97D1-8529E34DAA5E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C06-9155-5248-A989-FF5366DD7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BBFFB-5D3E-2F4D-97D1-8529E34DAA5E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C06-9155-5248-A989-FF5366DD7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BBFFB-5D3E-2F4D-97D1-8529E34DAA5E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A1C06-9155-5248-A989-FF5366DD7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5" r:id="rId8"/>
    <p:sldLayoutId id="2147483657" r:id="rId9"/>
    <p:sldLayoutId id="2147483667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67206B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rgbClr val="89898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386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13574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4" r:id="rId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rgbClr val="76717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76717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76717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76717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767171"/>
          </a:solidFill>
          <a:latin typeface="Calibri Light" panose="020F0302020204030204" pitchFamily="34" charset="0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767171"/>
          </a:solidFill>
          <a:latin typeface="Calibri Light" panose="020F0302020204030204" pitchFamily="34" charset="0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767171"/>
          </a:solidFill>
          <a:latin typeface="Calibri Light" panose="020F0302020204030204" pitchFamily="34" charset="0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767171"/>
          </a:solidFill>
          <a:latin typeface="Calibri Light" panose="020F0302020204030204" pitchFamily="34" charset="0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767171"/>
          </a:solidFill>
          <a:latin typeface="Calibri Light" panose="020F0302020204030204" pitchFamily="34" charset="0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rgbClr val="76717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rgbClr val="76717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rgbClr val="76717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6717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6717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668A5-9565-9845-983D-602AB760304B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D2A94-5DD1-7343-97D2-A81A1D335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913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457200" y="423007"/>
            <a:ext cx="8229600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chemeClr val="accent1">
                <a:lumMod val="7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013736"/>
            <a:ext cx="7886700" cy="4130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5307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3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7.emf"/><Relationship Id="rId7" Type="http://schemas.openxmlformats.org/officeDocument/2006/relationships/image" Target="../media/image10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pectrumhealthsystems.org/" TargetMode="External"/><Relationship Id="rId5" Type="http://schemas.openxmlformats.org/officeDocument/2006/relationships/image" Target="../media/image9.jp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A70F4F6-8761-4016-931A-4535464E4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774954" y="954284"/>
            <a:ext cx="7884829" cy="29434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defTabSz="9144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en-US" sz="54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Lowering the Barriers to Increase Access to Opioid Treatment Programs</a:t>
            </a:r>
          </a:p>
          <a:p>
            <a:pPr marL="342900" marR="0" lvl="0" indent="-342900" defTabSz="91440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en-US" sz="5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5228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4C49FD3-CD95-4BA4-8BD3-B4A4C6844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91536" y="73152"/>
            <a:ext cx="884223" cy="232963"/>
            <a:chOff x="5422392" y="64008"/>
            <a:chExt cx="1178966" cy="232963"/>
          </a:xfrm>
        </p:grpSpPr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194125EE-68A0-44AF-9565-81EF0F311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47D98E13-5DFC-4FC3-B217-18D7503F2D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1208B249-52C1-45B2-94CA-7FCF767BD5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8E8EC538-BB99-4192-A555-FD23D92C5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C818F7CD-D8C3-4B0E-8332-5F5D23675C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BA3A1026-C945-44C7-95BC-3BF4551EF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E7A2271E-1BF0-4DBF-BDC5-8205DFE2B7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FC359C9B-D7DB-4D67-BC20-0ED526C67E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5DA7CDCF-326D-40F3-9FA1-F6B696E8F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42EAB6A2-C79F-4E11-BA2B-823945037E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0409AE1C-32E7-42F0-8174-D8EC28D1DD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6D094018-4CC4-4507-BD21-223B12217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4971B5B3-87D2-49C1-9AD0-984AF7579C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7F8CC77F-5D16-46D1-9E76-844D3D54B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3136B198-9314-404B-9B2A-B12F1C81E8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3AD2B785-CD5F-4846-8278-FD202F836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4">
              <a:extLst>
                <a:ext uri="{FF2B5EF4-FFF2-40B4-BE49-F238E27FC236}">
                  <a16:creationId xmlns:a16="http://schemas.microsoft.com/office/drawing/2014/main" id="{3C6BD3BE-D8A5-4561-9641-5F579267C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883722C6-0687-4FBC-924C-022C334B35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50E3342E-EFDF-4EE7-A275-A46FE15FD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02A591D3-77C5-427A-84E7-5040F9C17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233984"/>
            <a:ext cx="455228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717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 txBox="1">
            <a:spLocks/>
          </p:cNvSpPr>
          <p:nvPr/>
        </p:nvSpPr>
        <p:spPr>
          <a:xfrm>
            <a:off x="1874488" y="139638"/>
            <a:ext cx="7772508" cy="6515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200" dirty="0">
                <a:solidFill>
                  <a:srgbClr val="67206B"/>
                </a:solidFill>
                <a:latin typeface="Gill Sans"/>
                <a:cs typeface="Gill Sans"/>
              </a:rPr>
              <a:t>Questions and Contact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7206B"/>
              </a:solidFill>
              <a:effectLst/>
              <a:uLnTx/>
              <a:uFillTx/>
              <a:latin typeface="Gill Sans"/>
              <a:cs typeface="Gill Sans"/>
            </a:endParaRPr>
          </a:p>
        </p:txBody>
      </p:sp>
      <p:pic>
        <p:nvPicPr>
          <p:cNvPr id="12" name="Picture 11" descr="SHS_4C_logo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8080" y="506606"/>
            <a:ext cx="2611971" cy="621367"/>
          </a:xfrm>
          <a:prstGeom prst="rect">
            <a:avLst/>
          </a:prstGeom>
        </p:spPr>
      </p:pic>
      <p:pic>
        <p:nvPicPr>
          <p:cNvPr id="7" name="Picture 6" descr="SHS_logo_icon_half.png">
            <a:extLst>
              <a:ext uri="{FF2B5EF4-FFF2-40B4-BE49-F238E27FC236}">
                <a16:creationId xmlns:a16="http://schemas.microsoft.com/office/drawing/2014/main" id="{FF77250F-625B-4231-9855-D52B34CC00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721" y="167421"/>
            <a:ext cx="457650" cy="457650"/>
          </a:xfrm>
          <a:prstGeom prst="rect">
            <a:avLst/>
          </a:prstGeom>
        </p:spPr>
      </p:pic>
      <p:pic>
        <p:nvPicPr>
          <p:cNvPr id="4" name="Picture 3" descr="Shape&#10;&#10;Description automatically generated">
            <a:extLst>
              <a:ext uri="{FF2B5EF4-FFF2-40B4-BE49-F238E27FC236}">
                <a16:creationId xmlns:a16="http://schemas.microsoft.com/office/drawing/2014/main" id="{F6754FAC-26A6-4DB0-BA17-7C9F4451E8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9901" y="4483308"/>
            <a:ext cx="1610372" cy="12077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C883F19-A401-4C71-A8F2-AD0F023B738A}"/>
              </a:ext>
            </a:extLst>
          </p:cNvPr>
          <p:cNvSpPr txBox="1"/>
          <p:nvPr/>
        </p:nvSpPr>
        <p:spPr>
          <a:xfrm>
            <a:off x="2430364" y="4226971"/>
            <a:ext cx="67136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Lisa.Blanchard@spectrumhealthsystems.org</a:t>
            </a:r>
          </a:p>
          <a:p>
            <a:pPr algn="ctr"/>
            <a:r>
              <a:rPr lang="en-US" sz="2400" dirty="0"/>
              <a:t>Heidi.DiRoberto@spectrumhealthsystems.org</a:t>
            </a:r>
          </a:p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ctr"/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196DBF-6805-434D-BC00-9D7010BC43B7}"/>
              </a:ext>
            </a:extLst>
          </p:cNvPr>
          <p:cNvSpPr txBox="1"/>
          <p:nvPr/>
        </p:nvSpPr>
        <p:spPr>
          <a:xfrm>
            <a:off x="3541905" y="5004786"/>
            <a:ext cx="5072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hlinkClick r:id="rId6"/>
              </a:rPr>
              <a:t>www.spectrumhealthsystems.org</a:t>
            </a:r>
            <a:endParaRPr lang="en-US" sz="2400" dirty="0"/>
          </a:p>
          <a:p>
            <a:r>
              <a:rPr lang="en-US" sz="2400" dirty="0"/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FEC44A-48C6-4485-979F-C37E35340FA7}"/>
              </a:ext>
            </a:extLst>
          </p:cNvPr>
          <p:cNvSpPr txBox="1"/>
          <p:nvPr/>
        </p:nvSpPr>
        <p:spPr>
          <a:xfrm>
            <a:off x="3768695" y="1157848"/>
            <a:ext cx="526030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SPECTRUM TRAINING, EDUCATION &amp; TECHNICAL ASSISTANCE</a:t>
            </a:r>
          </a:p>
          <a:p>
            <a:r>
              <a:rPr lang="en-US" dirty="0"/>
              <a:t>Supporting Communities. Enhancing Practice. Developing Professionals.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310DC73-2F02-4D27-AF44-6CEE0403A518}"/>
              </a:ext>
            </a:extLst>
          </p:cNvPr>
          <p:cNvSpPr txBox="1"/>
          <p:nvPr/>
        </p:nvSpPr>
        <p:spPr>
          <a:xfrm>
            <a:off x="4112846" y="2422289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Please contact us today to discuss your consulting and training needs.</a:t>
            </a:r>
          </a:p>
        </p:txBody>
      </p:sp>
      <p:pic>
        <p:nvPicPr>
          <p:cNvPr id="3" name="Picture 2" descr="A picture containing tree, outdoor, sky&#10;&#10;Description automatically generated">
            <a:extLst>
              <a:ext uri="{FF2B5EF4-FFF2-40B4-BE49-F238E27FC236}">
                <a16:creationId xmlns:a16="http://schemas.microsoft.com/office/drawing/2014/main" id="{B6088DED-00F5-4A76-B3D1-D3C49D356E1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13611" y="1308679"/>
            <a:ext cx="2603500" cy="2628900"/>
          </a:xfrm>
          <a:prstGeom prst="rect">
            <a:avLst/>
          </a:prstGeom>
        </p:spPr>
      </p:pic>
      <p:pic>
        <p:nvPicPr>
          <p:cNvPr id="14" name="Picture 13" descr="Text&#10;&#10;Description automatically generated">
            <a:extLst>
              <a:ext uri="{FF2B5EF4-FFF2-40B4-BE49-F238E27FC236}">
                <a16:creationId xmlns:a16="http://schemas.microsoft.com/office/drawing/2014/main" id="{C7CADE29-A46C-451E-AE8F-680FDA0BC0C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0428" y="3231531"/>
            <a:ext cx="3251785" cy="757783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413B98C2-BAAE-45EB-870F-4B2FF6AA1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371" y="6004159"/>
            <a:ext cx="8180150" cy="69447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>
                <a:solidFill>
                  <a:srgbClr val="4A545E"/>
                </a:solidFill>
                <a:latin typeface="Gill Sans Light"/>
                <a:cs typeface="GillSans Light"/>
              </a:rPr>
              <a:t>Contact Us – </a:t>
            </a:r>
            <a:r>
              <a:rPr lang="en-US" sz="4000" b="1" dirty="0">
                <a:solidFill>
                  <a:srgbClr val="7030A0"/>
                </a:solidFill>
                <a:latin typeface="Gill Sans Light"/>
                <a:cs typeface="GillSans Light"/>
              </a:rPr>
              <a:t>877-MyRehab (697-3422) </a:t>
            </a:r>
            <a:endParaRPr lang="en-US" b="1" dirty="0">
              <a:solidFill>
                <a:srgbClr val="7030A0"/>
              </a:solidFill>
              <a:latin typeface="GillSans Light"/>
              <a:cs typeface="Gill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113929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74" y="1127644"/>
            <a:ext cx="7861285" cy="1246383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4A545E"/>
                </a:solidFill>
                <a:latin typeface="Gill Sans Light"/>
                <a:cs typeface="Gill Sans Light"/>
              </a:rPr>
              <a:t>Why Low Barrier Access?</a:t>
            </a:r>
            <a:br>
              <a:rPr lang="en-US" dirty="0">
                <a:latin typeface="GillSans Light"/>
                <a:cs typeface="GillSans Light"/>
              </a:rPr>
            </a:br>
            <a:endParaRPr lang="en-US" dirty="0">
              <a:solidFill>
                <a:srgbClr val="4A545E"/>
              </a:solidFill>
              <a:latin typeface="GillSans Light"/>
              <a:cs typeface="GillSans Light"/>
            </a:endParaRPr>
          </a:p>
        </p:txBody>
      </p:sp>
      <p:pic>
        <p:nvPicPr>
          <p:cNvPr id="9" name="Content Placeholder 8" descr="steps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077" t="-48480" r="-40077" b="-43462"/>
          <a:stretch/>
        </p:blipFill>
        <p:spPr>
          <a:xfrm>
            <a:off x="7382548" y="5107164"/>
            <a:ext cx="1981200" cy="2110842"/>
          </a:xfrm>
        </p:spPr>
      </p:pic>
      <p:sp>
        <p:nvSpPr>
          <p:cNvPr id="8" name="Rectangle 7"/>
          <p:cNvSpPr/>
          <p:nvPr/>
        </p:nvSpPr>
        <p:spPr>
          <a:xfrm>
            <a:off x="3391609" y="6360492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Gill Sans Light"/>
                <a:cs typeface="Gill Sans Light"/>
              </a:rPr>
              <a:t>Overview of Programs &amp; Services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008DC48-B363-4C14-A0BF-792A418EFE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163" y="1011993"/>
            <a:ext cx="815988" cy="1057275"/>
          </a:xfrm>
          <a:prstGeom prst="rect">
            <a:avLst/>
          </a:prstGeom>
        </p:spPr>
      </p:pic>
      <p:pic>
        <p:nvPicPr>
          <p:cNvPr id="1026" name="Picture 2" descr="Pixel, Pixel Cells, Path, Landscape">
            <a:extLst>
              <a:ext uri="{FF2B5EF4-FFF2-40B4-BE49-F238E27FC236}">
                <a16:creationId xmlns:a16="http://schemas.microsoft.com/office/drawing/2014/main" id="{8E1D271A-9D27-4641-A3DF-B98FBB3E85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6609" y="2495328"/>
            <a:ext cx="6477000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9428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8877" y="153292"/>
            <a:ext cx="7861285" cy="1246383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>
                <a:solidFill>
                  <a:srgbClr val="4A545E"/>
                </a:solidFill>
                <a:latin typeface="Gill Sans Light"/>
                <a:cs typeface="Gill Sans Light"/>
              </a:rPr>
              <a:t>Why Low Barrier Access?</a:t>
            </a:r>
            <a:br>
              <a:rPr lang="en-US" dirty="0">
                <a:latin typeface="GillSans Light"/>
                <a:cs typeface="GillSans Light"/>
              </a:rPr>
            </a:br>
            <a:endParaRPr lang="en-US" dirty="0">
              <a:solidFill>
                <a:srgbClr val="4A545E"/>
              </a:solidFill>
              <a:latin typeface="GillSans Light"/>
              <a:cs typeface="GillSans Light"/>
            </a:endParaRPr>
          </a:p>
        </p:txBody>
      </p:sp>
      <p:pic>
        <p:nvPicPr>
          <p:cNvPr id="9" name="Content Placeholder 8" descr="steps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077" t="-48480" r="-40077" b="-43462"/>
          <a:stretch/>
        </p:blipFill>
        <p:spPr>
          <a:xfrm>
            <a:off x="7382548" y="5107164"/>
            <a:ext cx="1981200" cy="2110842"/>
          </a:xfrm>
        </p:spPr>
      </p:pic>
      <p:sp>
        <p:nvSpPr>
          <p:cNvPr id="8" name="Rectangle 7"/>
          <p:cNvSpPr/>
          <p:nvPr/>
        </p:nvSpPr>
        <p:spPr>
          <a:xfrm>
            <a:off x="3391609" y="6360492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Gill Sans Light"/>
                <a:cs typeface="Gill Sans Light"/>
              </a:rPr>
              <a:t>Overview of Programs &amp; Services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008DC48-B363-4C14-A0BF-792A418EFE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838" y="247845"/>
            <a:ext cx="815988" cy="1057275"/>
          </a:xfrm>
          <a:prstGeom prst="rect">
            <a:avLst/>
          </a:prstGeom>
        </p:spPr>
      </p:pic>
      <p:graphicFrame>
        <p:nvGraphicFramePr>
          <p:cNvPr id="15" name="TextBox 2">
            <a:extLst>
              <a:ext uri="{FF2B5EF4-FFF2-40B4-BE49-F238E27FC236}">
                <a16:creationId xmlns:a16="http://schemas.microsoft.com/office/drawing/2014/main" id="{3AD91B6C-A61C-61B1-4CD8-5B9250DAD9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71577852"/>
              </p:ext>
            </p:extLst>
          </p:nvPr>
        </p:nvGraphicFramePr>
        <p:xfrm>
          <a:off x="792163" y="1305120"/>
          <a:ext cx="7646159" cy="4810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72639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515" y="-90695"/>
            <a:ext cx="7861285" cy="1246383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solidFill>
                  <a:srgbClr val="4A545E"/>
                </a:solidFill>
                <a:latin typeface="Gill Sans Light"/>
                <a:cs typeface="Gill Sans Light"/>
              </a:rPr>
              <a:t>A Harm Reduction Approach</a:t>
            </a:r>
            <a:endParaRPr lang="en-US" dirty="0">
              <a:solidFill>
                <a:srgbClr val="4A545E"/>
              </a:solidFill>
              <a:latin typeface="GillSans Light"/>
              <a:cs typeface="GillSans Light"/>
            </a:endParaRPr>
          </a:p>
        </p:txBody>
      </p:sp>
      <p:pic>
        <p:nvPicPr>
          <p:cNvPr id="9" name="Content Placeholder 8" descr="steps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077" t="-48480" r="-40077" b="-43462"/>
          <a:stretch/>
        </p:blipFill>
        <p:spPr>
          <a:xfrm>
            <a:off x="7382548" y="5107164"/>
            <a:ext cx="1981200" cy="2110842"/>
          </a:xfrm>
        </p:spPr>
      </p:pic>
      <p:sp>
        <p:nvSpPr>
          <p:cNvPr id="8" name="Rectangle 7"/>
          <p:cNvSpPr/>
          <p:nvPr/>
        </p:nvSpPr>
        <p:spPr>
          <a:xfrm>
            <a:off x="3391609" y="6360492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Gill Sans Light"/>
                <a:cs typeface="Gill Sans Light"/>
              </a:rPr>
              <a:t>Overview of Programs &amp; Services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008DC48-B363-4C14-A0BF-792A418EFE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838" y="297599"/>
            <a:ext cx="815988" cy="10572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9E50F80-DEFA-43D1-8C3E-AD6545DB87A6}"/>
              </a:ext>
            </a:extLst>
          </p:cNvPr>
          <p:cNvSpPr txBox="1"/>
          <p:nvPr/>
        </p:nvSpPr>
        <p:spPr>
          <a:xfrm>
            <a:off x="556591" y="1354874"/>
            <a:ext cx="8229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2400" b="1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“Meet people where they are at- but don’t leave them there”</a:t>
            </a:r>
          </a:p>
          <a:p>
            <a:pPr algn="ctr"/>
            <a:r>
              <a:rPr lang="en-US" sz="2400" b="1" dirty="0">
                <a:solidFill>
                  <a:srgbClr val="555555"/>
                </a:solidFill>
                <a:latin typeface="Open Sans" panose="020B0606030504020204" pitchFamily="34" charset="0"/>
              </a:rPr>
              <a:t>“Better off with us than without us”</a:t>
            </a:r>
            <a:endParaRPr lang="en-US" sz="2400" b="1" i="0" dirty="0">
              <a:solidFill>
                <a:srgbClr val="555555"/>
              </a:solidFill>
              <a:effectLst/>
              <a:latin typeface="Open Sans" panose="020B0606030504020204" pitchFamily="34" charset="0"/>
            </a:endParaRPr>
          </a:p>
          <a:p>
            <a:pPr algn="ctr"/>
            <a:endParaRPr lang="en-US" sz="2400" b="1" dirty="0">
              <a:solidFill>
                <a:srgbClr val="555555"/>
              </a:solidFill>
              <a:latin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555555"/>
                </a:solidFill>
                <a:latin typeface="Open Sans" panose="020B0606030504020204" pitchFamily="34" charset="0"/>
              </a:rPr>
              <a:t>Provide access to care to immediately reduce harm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Don’t minimize or ignore the very real risks of substance 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555555"/>
                </a:solidFill>
                <a:latin typeface="Open Sans" panose="020B0606030504020204" pitchFamily="34" charset="0"/>
              </a:rPr>
              <a:t>Continue medication treatment even when motivation for recovery activities is low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Support steps toward recovery in a patient </a:t>
            </a:r>
            <a:r>
              <a:rPr lang="en-US" sz="2400" dirty="0">
                <a:solidFill>
                  <a:srgbClr val="555555"/>
                </a:solidFill>
                <a:latin typeface="Open Sans" panose="020B0606030504020204" pitchFamily="34" charset="0"/>
              </a:rPr>
              <a:t>centered approach- center care around the persons own goals and not abstinence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Supportive structure vs. treatmen</a:t>
            </a:r>
            <a:r>
              <a:rPr lang="en-US" sz="2400" dirty="0">
                <a:solidFill>
                  <a:srgbClr val="555555"/>
                </a:solidFill>
                <a:latin typeface="Open Sans" panose="020B0606030504020204" pitchFamily="34" charset="0"/>
              </a:rPr>
              <a:t>t mandates</a:t>
            </a:r>
            <a:endParaRPr lang="en-US" sz="2400" i="0" dirty="0">
              <a:solidFill>
                <a:srgbClr val="555555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902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8877" y="97398"/>
            <a:ext cx="7861285" cy="1246383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solidFill>
                  <a:srgbClr val="4A545E"/>
                </a:solidFill>
                <a:latin typeface="Gill Sans Light"/>
                <a:cs typeface="Gill Sans Light"/>
              </a:rPr>
              <a:t>The Impact of Fentanyl </a:t>
            </a:r>
            <a:endParaRPr lang="en-US" dirty="0">
              <a:solidFill>
                <a:srgbClr val="4A545E"/>
              </a:solidFill>
              <a:latin typeface="GillSans Light"/>
              <a:cs typeface="GillSans Light"/>
            </a:endParaRPr>
          </a:p>
        </p:txBody>
      </p:sp>
      <p:pic>
        <p:nvPicPr>
          <p:cNvPr id="9" name="Content Placeholder 8" descr="steps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077" t="-48480" r="-40077" b="-43462"/>
          <a:stretch/>
        </p:blipFill>
        <p:spPr>
          <a:xfrm>
            <a:off x="7382548" y="5107164"/>
            <a:ext cx="1981200" cy="2110842"/>
          </a:xfrm>
        </p:spPr>
      </p:pic>
      <p:sp>
        <p:nvSpPr>
          <p:cNvPr id="8" name="Rectangle 7"/>
          <p:cNvSpPr/>
          <p:nvPr/>
        </p:nvSpPr>
        <p:spPr>
          <a:xfrm>
            <a:off x="3391609" y="6360492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Gill Sans Light"/>
                <a:cs typeface="Gill Sans Light"/>
              </a:rPr>
              <a:t>Overview of Programs &amp; Services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008DC48-B363-4C14-A0BF-792A418EFE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838" y="297599"/>
            <a:ext cx="815988" cy="10572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72E32CE-048B-0D4F-D0C7-19FE731589AA}"/>
              </a:ext>
            </a:extLst>
          </p:cNvPr>
          <p:cNvSpPr txBox="1"/>
          <p:nvPr/>
        </p:nvSpPr>
        <p:spPr>
          <a:xfrm>
            <a:off x="357809" y="1354873"/>
            <a:ext cx="849795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It is apparent the current substance risk profile can be attributed to fentanyl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In the OTP setting this is also reflected in the patient reports and toxicology screen results- it is rare to have an opioid positive screen that is NOT fentanyl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Providing immediate access to medication supports stabilization which may be more difficult in the context of fentanyl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Methadone may be a preferred treatment option for patients at high risk of treatment dropout and continued fentanyl use and risk of fentanyl overdose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Methadone should be made available to patients who do not want or have not been successful on buprenorphine in the past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Methadone doses may require increased levels</a:t>
            </a:r>
          </a:p>
        </p:txBody>
      </p:sp>
    </p:spTree>
    <p:extLst>
      <p:ext uri="{BB962C8B-B14F-4D97-AF65-F5344CB8AC3E}">
        <p14:creationId xmlns:p14="http://schemas.microsoft.com/office/powerpoint/2010/main" val="1206837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822" y="1354874"/>
            <a:ext cx="7861285" cy="1246383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4A545E"/>
                </a:solidFill>
                <a:latin typeface="Gill Sans Light"/>
                <a:cs typeface="Gill Sans Light"/>
              </a:rPr>
              <a:t>We must make treatment easier to access!</a:t>
            </a:r>
            <a:endParaRPr lang="en-US" dirty="0">
              <a:solidFill>
                <a:srgbClr val="4A545E"/>
              </a:solidFill>
              <a:latin typeface="GillSans Light"/>
              <a:cs typeface="GillSans Light"/>
            </a:endParaRPr>
          </a:p>
        </p:txBody>
      </p:sp>
      <p:pic>
        <p:nvPicPr>
          <p:cNvPr id="9" name="Content Placeholder 8" descr="steps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077" t="-48480" r="-40077" b="-43462"/>
          <a:stretch/>
        </p:blipFill>
        <p:spPr>
          <a:xfrm>
            <a:off x="7382548" y="5107164"/>
            <a:ext cx="1981200" cy="2110842"/>
          </a:xfrm>
        </p:spPr>
      </p:pic>
      <p:sp>
        <p:nvSpPr>
          <p:cNvPr id="8" name="Rectangle 7"/>
          <p:cNvSpPr/>
          <p:nvPr/>
        </p:nvSpPr>
        <p:spPr>
          <a:xfrm>
            <a:off x="3391609" y="6360492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Gill Sans Light"/>
                <a:cs typeface="Gill Sans Light"/>
              </a:rPr>
              <a:t>Overview of Programs &amp; Services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008DC48-B363-4C14-A0BF-792A418EFE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838" y="297599"/>
            <a:ext cx="815988" cy="1057275"/>
          </a:xfrm>
          <a:prstGeom prst="rect">
            <a:avLst/>
          </a:prstGeom>
        </p:spPr>
      </p:pic>
      <p:pic>
        <p:nvPicPr>
          <p:cNvPr id="1026" name="Picture 2" descr="Car, Ambulance, Emergency, Transport">
            <a:extLst>
              <a:ext uri="{FF2B5EF4-FFF2-40B4-BE49-F238E27FC236}">
                <a16:creationId xmlns:a16="http://schemas.microsoft.com/office/drawing/2014/main" id="{3B3098EB-8358-F98B-2C79-A94368C406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4603" y="2781041"/>
            <a:ext cx="3352800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octor, Hospital, Office, Patient">
            <a:extLst>
              <a:ext uri="{FF2B5EF4-FFF2-40B4-BE49-F238E27FC236}">
                <a16:creationId xmlns:a16="http://schemas.microsoft.com/office/drawing/2014/main" id="{AE3250CB-9FBA-754E-6292-C447E4FC8B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55" y="3283160"/>
            <a:ext cx="4255409" cy="239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9817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83A54-3B7F-4357-9A05-CDBFC2C6A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55" y="620392"/>
            <a:ext cx="8024052" cy="892214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4000" dirty="0">
                <a:solidFill>
                  <a:schemeClr val="accent5"/>
                </a:solidFill>
                <a:latin typeface="Gill Sans Light"/>
              </a:rPr>
              <a:t>Spectrum Health Systems proposed Mobile OTP- to meet community needs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1CC29B-B662-4110-A689-DFDBC0FD92F8}"/>
              </a:ext>
            </a:extLst>
          </p:cNvPr>
          <p:cNvSpPr txBox="1"/>
          <p:nvPr/>
        </p:nvSpPr>
        <p:spPr>
          <a:xfrm>
            <a:off x="393555" y="3886569"/>
            <a:ext cx="824624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 mobile OTP will help increase access to medication for opioid use disorders in communities of color and among homeless populations. </a:t>
            </a:r>
          </a:p>
          <a:p>
            <a:pPr marL="5143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W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 hope to address the obstacles that may be preventing them from seeking treatment at a facility, such as stigma, ambivalence, distrust, transportation issues, lack of insurance, and the presence of co-occurring disorders.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8D2EC26A-733C-47BA-8E6F-5699895C95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1395474"/>
              </p:ext>
            </p:extLst>
          </p:nvPr>
        </p:nvGraphicFramePr>
        <p:xfrm>
          <a:off x="572792" y="1953260"/>
          <a:ext cx="7887768" cy="1477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6559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283A54-3B7F-4357-9A05-CDBFC2C6A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  <a:latin typeface="Gill Sans Light"/>
              </a:rPr>
              <a:t>Spectrum Health Systems proposed Mobile OTP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869F4DB-C899-DA1D-419A-702FA8E37A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257083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1174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7348FC-FF4F-42A5-92DE-595605340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Goals of the Mobile Unit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D170D41-FFCF-09E6-FF2D-41B90B2FEB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1219072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998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Parcel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3808</TotalTime>
  <Words>591</Words>
  <Application>Microsoft Office PowerPoint</Application>
  <PresentationFormat>On-screen Show (4:3)</PresentationFormat>
  <Paragraphs>54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</vt:lpstr>
      <vt:lpstr>Calibri</vt:lpstr>
      <vt:lpstr>Calibri Light</vt:lpstr>
      <vt:lpstr>Gill Sans</vt:lpstr>
      <vt:lpstr>Gill Sans Light</vt:lpstr>
      <vt:lpstr>Gill Sans MT</vt:lpstr>
      <vt:lpstr>GillSans Light</vt:lpstr>
      <vt:lpstr>Open Sans</vt:lpstr>
      <vt:lpstr>Office Theme</vt:lpstr>
      <vt:lpstr>1_Custom Design</vt:lpstr>
      <vt:lpstr>Office Theme</vt:lpstr>
      <vt:lpstr>Parcel</vt:lpstr>
      <vt:lpstr>PowerPoint Presentation</vt:lpstr>
      <vt:lpstr>Why Low Barrier Access? </vt:lpstr>
      <vt:lpstr>Why Low Barrier Access? </vt:lpstr>
      <vt:lpstr>A Harm Reduction Approach</vt:lpstr>
      <vt:lpstr>The Impact of Fentanyl </vt:lpstr>
      <vt:lpstr>We must make treatment easier to access!</vt:lpstr>
      <vt:lpstr>Spectrum Health Systems proposed Mobile OTP- to meet community needs</vt:lpstr>
      <vt:lpstr>Spectrum Health Systems proposed Mobile OTP</vt:lpstr>
      <vt:lpstr>Goals of the Mobile Unit</vt:lpstr>
      <vt:lpstr>Contact Us – 877-MyRehab (697-3422)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Blanchard</dc:creator>
  <cp:lastModifiedBy>Lisa Blanchard</cp:lastModifiedBy>
  <cp:revision>30</cp:revision>
  <dcterms:created xsi:type="dcterms:W3CDTF">2020-10-15T19:08:27Z</dcterms:created>
  <dcterms:modified xsi:type="dcterms:W3CDTF">2022-05-12T23:14:47Z</dcterms:modified>
</cp:coreProperties>
</file>